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8"/>
  </p:notesMasterIdLst>
  <p:sldIdLst>
    <p:sldId id="264" r:id="rId2"/>
    <p:sldId id="257" r:id="rId3"/>
    <p:sldId id="258" r:id="rId4"/>
    <p:sldId id="260" r:id="rId5"/>
    <p:sldId id="262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79"/>
    <p:restoredTop sz="94658"/>
  </p:normalViewPr>
  <p:slideViewPr>
    <p:cSldViewPr snapToGrid="0">
      <p:cViewPr varScale="1">
        <p:scale>
          <a:sx n="112" d="100"/>
          <a:sy n="112" d="100"/>
        </p:scale>
        <p:origin x="208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EA2A51-D77B-A04E-AAB7-F35DDA00559D}" type="datetimeFigureOut">
              <a:rPr lang="en-US" smtClean="0"/>
              <a:t>1/31/25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611C2A-9059-9342-89F3-748BA47D4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718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11C2A-9059-9342-89F3-748BA47D4EC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515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11C2A-9059-9342-89F3-748BA47D4EC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35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11C2A-9059-9342-89F3-748BA47D4EC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144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11C2A-9059-9342-89F3-748BA47D4EC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640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11C2A-9059-9342-89F3-748BA47D4EC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24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11A6662E-FAF4-44BC-88B5-85A7CBFB6D30}" type="datetime1">
              <a:rPr lang="en-US" smtClean="0"/>
              <a:pPr/>
              <a:t>1/31/25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299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9632-1575-4E14-B53B-3DC3D5ED3947}" type="datetime1">
              <a:rPr lang="en-US" smtClean="0"/>
              <a:t>1/31/25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752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6868-2568-4CC9-B302-F37117B01A6E}" type="datetime1">
              <a:rPr lang="en-US" smtClean="0"/>
              <a:t>1/31/25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671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F08A-1E71-4B2B-BB49-E743F2903911}" type="datetime1">
              <a:rPr lang="en-US" smtClean="0"/>
              <a:t>1/31/25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073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7D9E-721A-44BB-8863-9873FE64DA75}" type="datetime1">
              <a:rPr lang="en-US" smtClean="0"/>
              <a:t>1/31/25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852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1DA2F-80B8-49CF-99FB-5ABCA53A607A}" type="datetime1">
              <a:rPr lang="en-US" smtClean="0"/>
              <a:t>1/31/25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490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5260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66999"/>
            <a:ext cx="5157787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183188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52172-E6C9-4B6C-929A-A9DE3837BBF1}" type="datetime1">
              <a:rPr lang="en-US" smtClean="0"/>
              <a:t>1/31/25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448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41CFF-90C9-47B3-9DA1-F2BF8D839F7E}" type="datetime1">
              <a:rPr lang="en-US" smtClean="0"/>
              <a:t>1/31/25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65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48FA-06AB-4884-A69B-986B96E68A24}" type="datetime1">
              <a:rPr lang="en-US" smtClean="0"/>
              <a:t>1/31/25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592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7ABA-0172-4F9C-889D-567164F66BCD}" type="datetime1">
              <a:rPr lang="en-US" smtClean="0"/>
              <a:t>1/31/25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321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6A5B-8AE7-4A41-B5A7-9ADC6686DC18}" type="datetime1">
              <a:rPr lang="en-US" smtClean="0"/>
              <a:t>1/31/25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407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CB7E8AE-A3AC-4BB7-A5C6-F00EC697B265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54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49450"/>
            <a:ext cx="10515600" cy="419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246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57E0CF6C-748E-4B7A-BC8B-3011EF78ED13}" type="datetime1">
              <a:rPr lang="en-US" smtClean="0"/>
              <a:pPr/>
              <a:t>1/31/25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46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246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315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2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s://creativecommons.org/licenses/by-nc-nd/2.0/?ref=openverse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lickr.com/photos/91874952@N00" TargetMode="External"/><Relationship Id="rId5" Type="http://schemas.openxmlformats.org/officeDocument/2006/relationships/hyperlink" Target="https://www.flickr.com/photos/91874952@N00/1659139931" TargetMode="Externa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iki/File:Compost_site_germany.JPG" TargetMode="External"/><Relationship Id="rId5" Type="http://schemas.openxmlformats.org/officeDocument/2006/relationships/hyperlink" Target="https://commons.wikimedia.org/wiki/File:Landfill_Hawaii.jpg" TargetMode="Externa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iki/File:Compost_steaming_-_detail_3.jpg" TargetMode="External"/><Relationship Id="rId5" Type="http://schemas.openxmlformats.org/officeDocument/2006/relationships/hyperlink" Target="https://commons.wikimedia.org/wiki/File:Compost_site_germany" TargetMode="Externa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mmons.wikimedia.org/wiki/File:Biogas.jpg" TargetMode="Externa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mmons.wikimedia.org/wiki/File:Organic-vegetable-cultivation.jpeg" TargetMode="Externa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iki/File:Compost_bin_image.jpg" TargetMode="External"/><Relationship Id="rId5" Type="http://schemas.openxmlformats.org/officeDocument/2006/relationships/hyperlink" Target="https://commons.wikimedia.org/wiki/File:Landfill.jpg" TargetMode="Externa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BA46E-ECE4-225E-C506-A0BDCC180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90917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A black background with blue and green text&#10;&#10;AI-generated content may be incorrect.">
            <a:extLst>
              <a:ext uri="{FF2B5EF4-FFF2-40B4-BE49-F238E27FC236}">
                <a16:creationId xmlns:a16="http://schemas.microsoft.com/office/drawing/2014/main" id="{ECC1AB03-6F61-11D3-FF50-B4F60803C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94" y="137747"/>
            <a:ext cx="4013269" cy="929628"/>
          </a:xfrm>
          <a:prstGeom prst="rect">
            <a:avLst/>
          </a:prstGeom>
        </p:spPr>
      </p:pic>
      <p:pic>
        <p:nvPicPr>
          <p:cNvPr id="5" name="Picture 4" descr="A blue and white logo&#10;&#10;AI-generated content may be incorrect.">
            <a:extLst>
              <a:ext uri="{FF2B5EF4-FFF2-40B4-BE49-F238E27FC236}">
                <a16:creationId xmlns:a16="http://schemas.microsoft.com/office/drawing/2014/main" id="{7D936108-B9A3-583F-D332-E1B53A699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9989" y="235234"/>
            <a:ext cx="1723258" cy="734653"/>
          </a:xfrm>
          <a:prstGeom prst="rect">
            <a:avLst/>
          </a:prstGeom>
        </p:spPr>
      </p:pic>
      <p:pic>
        <p:nvPicPr>
          <p:cNvPr id="6" name="Picture 5" descr="A wheelbarrow full of leaves and vegetables&#10;&#10;AI-generated content may be incorrect.">
            <a:extLst>
              <a:ext uri="{FF2B5EF4-FFF2-40B4-BE49-F238E27FC236}">
                <a16:creationId xmlns:a16="http://schemas.microsoft.com/office/drawing/2014/main" id="{99EB388C-49DF-392F-8D63-77A335D950E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rcRect l="1636" r="868"/>
          <a:stretch/>
        </p:blipFill>
        <p:spPr>
          <a:xfrm>
            <a:off x="2369170" y="1288999"/>
            <a:ext cx="7453659" cy="5569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27794C-CCC6-A14C-ED10-2C0546158B9C}"/>
              </a:ext>
            </a:extLst>
          </p:cNvPr>
          <p:cNvSpPr txBox="1"/>
          <p:nvPr/>
        </p:nvSpPr>
        <p:spPr>
          <a:xfrm>
            <a:off x="0" y="2178424"/>
            <a:ext cx="12192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Landfill or Compost?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Managing Solid Waste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5DAF85-216F-4064-8B1F-815063C53119}"/>
              </a:ext>
            </a:extLst>
          </p:cNvPr>
          <p:cNvSpPr txBox="1"/>
          <p:nvPr/>
        </p:nvSpPr>
        <p:spPr>
          <a:xfrm>
            <a:off x="3247464" y="6612531"/>
            <a:ext cx="622598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© 2025 Baylor College of Medicine. Field Test Version: Do not distribute, photocopy, or forward this document for use at other locations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F72873-DB23-D181-1220-CE6F0A82A3F0}"/>
              </a:ext>
            </a:extLst>
          </p:cNvPr>
          <p:cNvSpPr txBox="1"/>
          <p:nvPr/>
        </p:nvSpPr>
        <p:spPr>
          <a:xfrm rot="16200000">
            <a:off x="7838870" y="4822739"/>
            <a:ext cx="3885852" cy="184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"</a:t>
            </a:r>
            <a:r>
              <a:rPr lang="en-US" sz="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October 20 2007</a:t>
            </a:r>
            <a:r>
              <a:rPr lang="en-US" sz="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" by </a:t>
            </a:r>
            <a:r>
              <a:rPr lang="en-US" sz="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brotherM</a:t>
            </a:r>
            <a:r>
              <a:rPr lang="en-US" sz="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is licensed under </a:t>
            </a:r>
            <a:r>
              <a:rPr lang="en-US" sz="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 2.0</a:t>
            </a:r>
            <a:r>
              <a:rPr lang="en-US" sz="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76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576D168-EADE-F5B4-014C-A4B07E91FE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2018585"/>
              </p:ext>
            </p:extLst>
          </p:nvPr>
        </p:nvGraphicFramePr>
        <p:xfrm>
          <a:off x="786809" y="481912"/>
          <a:ext cx="10713981" cy="23841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53513">
                  <a:extLst>
                    <a:ext uri="{9D8B030D-6E8A-4147-A177-3AD203B41FA5}">
                      <a16:colId xmlns:a16="http://schemas.microsoft.com/office/drawing/2014/main" val="3392923568"/>
                    </a:ext>
                  </a:extLst>
                </a:gridCol>
                <a:gridCol w="5260468">
                  <a:extLst>
                    <a:ext uri="{9D8B030D-6E8A-4147-A177-3AD203B41FA5}">
                      <a16:colId xmlns:a16="http://schemas.microsoft.com/office/drawing/2014/main" val="4267611856"/>
                    </a:ext>
                  </a:extLst>
                </a:gridCol>
              </a:tblGrid>
              <a:tr h="37242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Landfill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Composting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5747792"/>
                  </a:ext>
                </a:extLst>
              </a:tr>
              <a:tr h="1942024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Organic and inorganic waste is collected and buried together in layers in a “cell” or hole.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Hole is completely sealed to protect ground and surface water from contaminants that seep from and through the waste.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Organic waste is collected and mixed regularly.</a:t>
                      </a:r>
                      <a:endParaRPr lang="en-US" dirty="0"/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dirty="0"/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dirty="0"/>
                        <a:t>Contamination is possible from liquid that seeps from organic waste in larger-scale facilities.</a:t>
                      </a:r>
                    </a:p>
                    <a:p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4970792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480F9146-6D32-8CD6-ECE4-FD76BA1BF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8346" y="3231466"/>
            <a:ext cx="4786092" cy="33582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390061-180A-F1C8-BE6E-C27C439B36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838" y="3226973"/>
            <a:ext cx="4985408" cy="33168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BB2B79-DC23-3F2E-3FA6-B983DFCB7298}"/>
              </a:ext>
            </a:extLst>
          </p:cNvPr>
          <p:cNvSpPr txBox="1"/>
          <p:nvPr/>
        </p:nvSpPr>
        <p:spPr>
          <a:xfrm>
            <a:off x="998838" y="6509216"/>
            <a:ext cx="49854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https://commons.wikimedia.org/wiki/File:Landfill_Hawaii.jpg</a:t>
            </a:r>
            <a:r>
              <a:rPr lang="en-US" sz="800" dirty="0">
                <a:solidFill>
                  <a:schemeClr val="bg1"/>
                </a:solidFill>
              </a:rPr>
              <a:t> Eric </a:t>
            </a:r>
            <a:r>
              <a:rPr lang="en-US" sz="800" dirty="0" err="1">
                <a:solidFill>
                  <a:schemeClr val="bg1"/>
                </a:solidFill>
              </a:rPr>
              <a:t>Guinther</a:t>
            </a:r>
            <a:r>
              <a:rPr lang="en-US" sz="800" dirty="0">
                <a:solidFill>
                  <a:schemeClr val="bg1"/>
                </a:solidFill>
              </a:rPr>
              <a:t>, CC BY-SA 3.0 &lt;http://</a:t>
            </a:r>
            <a:r>
              <a:rPr lang="en-US" sz="800" dirty="0" err="1">
                <a:solidFill>
                  <a:schemeClr val="bg1"/>
                </a:solidFill>
              </a:rPr>
              <a:t>creativecommons.org</a:t>
            </a:r>
            <a:r>
              <a:rPr lang="en-US" sz="800" dirty="0">
                <a:solidFill>
                  <a:schemeClr val="bg1"/>
                </a:solidFill>
              </a:rPr>
              <a:t>/licenses/by-</a:t>
            </a:r>
            <a:r>
              <a:rPr lang="en-US" sz="800" dirty="0" err="1">
                <a:solidFill>
                  <a:schemeClr val="bg1"/>
                </a:solidFill>
              </a:rPr>
              <a:t>sa</a:t>
            </a:r>
            <a:r>
              <a:rPr lang="en-US" sz="800" dirty="0">
                <a:solidFill>
                  <a:schemeClr val="bg1"/>
                </a:solidFill>
              </a:rPr>
              <a:t>/3.0/&gt;, via Wikimedia Commons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3AACE2-2FB3-6815-3B44-0DF1CA41572D}"/>
              </a:ext>
            </a:extLst>
          </p:cNvPr>
          <p:cNvSpPr txBox="1"/>
          <p:nvPr/>
        </p:nvSpPr>
        <p:spPr>
          <a:xfrm>
            <a:off x="6628688" y="6553648"/>
            <a:ext cx="49854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https://commons.wikimedia.org/wiki/File:Compost_site_germany.JPG</a:t>
            </a:r>
            <a:r>
              <a:rPr lang="en-US" sz="800" dirty="0">
                <a:solidFill>
                  <a:schemeClr val="bg1"/>
                </a:solidFill>
              </a:rPr>
              <a:t>  </a:t>
            </a:r>
            <a:r>
              <a:rPr lang="en-US" sz="800" dirty="0" err="1">
                <a:solidFill>
                  <a:schemeClr val="bg1"/>
                </a:solidFill>
              </a:rPr>
              <a:t>Crystalclear</a:t>
            </a:r>
            <a:r>
              <a:rPr lang="en-US" sz="800" dirty="0">
                <a:solidFill>
                  <a:schemeClr val="bg1"/>
                </a:solidFill>
              </a:rPr>
              <a:t>, CC BY-SA 3.0 </a:t>
            </a:r>
          </a:p>
          <a:p>
            <a:r>
              <a:rPr lang="en-US" sz="800" dirty="0">
                <a:solidFill>
                  <a:schemeClr val="bg1"/>
                </a:solidFill>
              </a:rPr>
              <a:t>&lt;http://</a:t>
            </a:r>
            <a:r>
              <a:rPr lang="en-US" sz="800" dirty="0" err="1">
                <a:solidFill>
                  <a:schemeClr val="bg1"/>
                </a:solidFill>
              </a:rPr>
              <a:t>creativecommons.org</a:t>
            </a:r>
            <a:r>
              <a:rPr lang="en-US" sz="800" dirty="0">
                <a:solidFill>
                  <a:schemeClr val="bg1"/>
                </a:solidFill>
              </a:rPr>
              <a:t>/licenses/by-</a:t>
            </a:r>
            <a:r>
              <a:rPr lang="en-US" sz="800" dirty="0" err="1">
                <a:solidFill>
                  <a:schemeClr val="bg1"/>
                </a:solidFill>
              </a:rPr>
              <a:t>sa</a:t>
            </a:r>
            <a:r>
              <a:rPr lang="en-US" sz="800" dirty="0">
                <a:solidFill>
                  <a:schemeClr val="bg1"/>
                </a:solidFill>
              </a:rPr>
              <a:t>/3.0/&gt;, via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993789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E584DBC-1F64-7B7B-891A-9DA3823E63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4593313"/>
              </p:ext>
            </p:extLst>
          </p:nvPr>
        </p:nvGraphicFramePr>
        <p:xfrm>
          <a:off x="1077894" y="733646"/>
          <a:ext cx="9922472" cy="18654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96433">
                  <a:extLst>
                    <a:ext uri="{9D8B030D-6E8A-4147-A177-3AD203B41FA5}">
                      <a16:colId xmlns:a16="http://schemas.microsoft.com/office/drawing/2014/main" val="123462867"/>
                    </a:ext>
                  </a:extLst>
                </a:gridCol>
                <a:gridCol w="5126039">
                  <a:extLst>
                    <a:ext uri="{9D8B030D-6E8A-4147-A177-3AD203B41FA5}">
                      <a16:colId xmlns:a16="http://schemas.microsoft.com/office/drawing/2014/main" val="3856170529"/>
                    </a:ext>
                  </a:extLst>
                </a:gridCol>
              </a:tblGrid>
              <a:tr h="37992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Landfill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Composting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3521584"/>
                  </a:ext>
                </a:extLst>
              </a:tr>
              <a:tr h="1485493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Decomposition by microorganisms occurs slowly in the absence of oxygen.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Valuable nutrients from organic matter are not recoverable.</a:t>
                      </a:r>
                      <a:r>
                        <a:rPr lang="en-US" dirty="0">
                          <a:effectLst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Decomposition by microorganisms occurs more quickly in the presence of oxygen. 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Recycles organic matter and nutrients</a:t>
                      </a:r>
                      <a:r>
                        <a:rPr lang="en-US" dirty="0">
                          <a:effectLst/>
                        </a:rPr>
                        <a:t> and enriches the soil.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1936382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252B13FF-7F63-6422-C6C6-1C2478067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894" y="3014330"/>
            <a:ext cx="4637104" cy="33113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5211C0-D7BE-AF26-116D-0F940115E3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655" y="3014330"/>
            <a:ext cx="4843711" cy="32890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E49833-385F-A73C-F65F-011EEDFCC306}"/>
              </a:ext>
            </a:extLst>
          </p:cNvPr>
          <p:cNvSpPr txBox="1"/>
          <p:nvPr/>
        </p:nvSpPr>
        <p:spPr>
          <a:xfrm>
            <a:off x="1010913" y="6303419"/>
            <a:ext cx="47040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https://commons.wikimedia.org/wiki/File:Compost_site_germany</a:t>
            </a:r>
            <a:r>
              <a:rPr lang="en-US" sz="800" dirty="0">
                <a:solidFill>
                  <a:schemeClr val="bg1"/>
                </a:solidFill>
              </a:rPr>
              <a:t>. JPG </a:t>
            </a:r>
            <a:r>
              <a:rPr lang="en-US" sz="800" dirty="0" err="1">
                <a:solidFill>
                  <a:schemeClr val="bg1"/>
                </a:solidFill>
              </a:rPr>
              <a:t>Crystalclear</a:t>
            </a:r>
            <a:r>
              <a:rPr lang="en-US" sz="800" dirty="0">
                <a:solidFill>
                  <a:schemeClr val="bg1"/>
                </a:solidFill>
              </a:rPr>
              <a:t>, CC BY-SA 3.0 &lt;http://</a:t>
            </a:r>
            <a:r>
              <a:rPr lang="en-US" sz="800" dirty="0" err="1">
                <a:solidFill>
                  <a:schemeClr val="bg1"/>
                </a:solidFill>
              </a:rPr>
              <a:t>creativecommons.org</a:t>
            </a:r>
            <a:r>
              <a:rPr lang="en-US" sz="800" dirty="0">
                <a:solidFill>
                  <a:schemeClr val="bg1"/>
                </a:solidFill>
              </a:rPr>
              <a:t>/licenses/by-</a:t>
            </a:r>
            <a:r>
              <a:rPr lang="en-US" sz="800" dirty="0" err="1">
                <a:solidFill>
                  <a:schemeClr val="bg1"/>
                </a:solidFill>
              </a:rPr>
              <a:t>sa</a:t>
            </a:r>
            <a:r>
              <a:rPr lang="en-US" sz="800" dirty="0">
                <a:solidFill>
                  <a:schemeClr val="bg1"/>
                </a:solidFill>
              </a:rPr>
              <a:t>/3.0/&gt;, via Wikimedia Commons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FE9154-2A71-FB1B-617F-35BEAC1504E6}"/>
              </a:ext>
            </a:extLst>
          </p:cNvPr>
          <p:cNvSpPr txBox="1"/>
          <p:nvPr/>
        </p:nvSpPr>
        <p:spPr>
          <a:xfrm>
            <a:off x="6096000" y="6325691"/>
            <a:ext cx="47040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https://commons.wikimedia.org/wiki/File:Compost_steaming_-_detail_3.jpg</a:t>
            </a:r>
            <a:r>
              <a:rPr lang="en-US" sz="800" dirty="0">
                <a:solidFill>
                  <a:schemeClr val="bg1"/>
                </a:solidFill>
              </a:rPr>
              <a:t>  </a:t>
            </a:r>
            <a:r>
              <a:rPr lang="en-US" sz="800" dirty="0" err="1">
                <a:solidFill>
                  <a:schemeClr val="bg1"/>
                </a:solidFill>
              </a:rPr>
              <a:t>Lucabon</a:t>
            </a:r>
            <a:r>
              <a:rPr lang="en-US" sz="800" dirty="0">
                <a:solidFill>
                  <a:schemeClr val="bg1"/>
                </a:solidFill>
              </a:rPr>
              <a:t>, CC BY-SA 4.0 &lt;https://</a:t>
            </a:r>
            <a:r>
              <a:rPr lang="en-US" sz="800" dirty="0" err="1">
                <a:solidFill>
                  <a:schemeClr val="bg1"/>
                </a:solidFill>
              </a:rPr>
              <a:t>creativecommons.org</a:t>
            </a:r>
            <a:r>
              <a:rPr lang="en-US" sz="800" dirty="0">
                <a:solidFill>
                  <a:schemeClr val="bg1"/>
                </a:solidFill>
              </a:rPr>
              <a:t>/licenses/by-</a:t>
            </a:r>
            <a:r>
              <a:rPr lang="en-US" sz="800" dirty="0" err="1">
                <a:solidFill>
                  <a:schemeClr val="bg1"/>
                </a:solidFill>
              </a:rPr>
              <a:t>sa</a:t>
            </a:r>
            <a:r>
              <a:rPr lang="en-US" sz="800" dirty="0">
                <a:solidFill>
                  <a:schemeClr val="bg1"/>
                </a:solidFill>
              </a:rPr>
              <a:t>/4.0&gt;, via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4074932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2091065-8EFD-1A59-A10A-88130A2463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457934"/>
              </p:ext>
            </p:extLst>
          </p:nvPr>
        </p:nvGraphicFramePr>
        <p:xfrm>
          <a:off x="838200" y="409433"/>
          <a:ext cx="10515600" cy="2438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22358">
                  <a:extLst>
                    <a:ext uri="{9D8B030D-6E8A-4147-A177-3AD203B41FA5}">
                      <a16:colId xmlns:a16="http://schemas.microsoft.com/office/drawing/2014/main" val="2355414918"/>
                    </a:ext>
                  </a:extLst>
                </a:gridCol>
                <a:gridCol w="5293242">
                  <a:extLst>
                    <a:ext uri="{9D8B030D-6E8A-4147-A177-3AD203B41FA5}">
                      <a16:colId xmlns:a16="http://schemas.microsoft.com/office/drawing/2014/main" val="2236202835"/>
                    </a:ext>
                  </a:extLst>
                </a:gridCol>
              </a:tblGrid>
              <a:tr h="70155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Landfill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Composting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9761462"/>
                  </a:ext>
                </a:extLst>
              </a:tr>
              <a:tr h="1586033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Decomposition produces less carbon dioxide gas but more methane gas.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Managed properly, methane can be used as renewable energy.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Decomposition produces more carbon dioxide but less methane gas.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Carbon dioxide emissions can be recaptured and used for plant production in controlled environments.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4513631"/>
                  </a:ext>
                </a:extLst>
              </a:tr>
            </a:tbl>
          </a:graphicData>
        </a:graphic>
      </p:graphicFrame>
      <p:pic>
        <p:nvPicPr>
          <p:cNvPr id="2050" name="Picture 2">
            <a:extLst>
              <a:ext uri="{FF2B5EF4-FFF2-40B4-BE49-F238E27FC236}">
                <a16:creationId xmlns:a16="http://schemas.microsoft.com/office/drawing/2014/main" id="{E6D7A702-7B74-BE38-95BA-84FB4FD0B5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" t="36846" r="216" b="11943"/>
          <a:stretch/>
        </p:blipFill>
        <p:spPr bwMode="auto">
          <a:xfrm>
            <a:off x="6253019" y="3122753"/>
            <a:ext cx="5015886" cy="345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89DAF9-9FD0-43A3-CB95-5E865A5020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096" y="3104822"/>
            <a:ext cx="5089780" cy="34528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C4D5E2-D793-AF5D-1223-59A63D2369DF}"/>
              </a:ext>
            </a:extLst>
          </p:cNvPr>
          <p:cNvSpPr txBox="1"/>
          <p:nvPr/>
        </p:nvSpPr>
        <p:spPr>
          <a:xfrm>
            <a:off x="998838" y="6509216"/>
            <a:ext cx="49854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https://commons.wikimedia.org/wiki/File:Biogas.jpg</a:t>
            </a:r>
            <a:r>
              <a:rPr lang="en-US" sz="800" dirty="0">
                <a:solidFill>
                  <a:schemeClr val="bg1"/>
                </a:solidFill>
              </a:rPr>
              <a:t> Volker Thies (Asdrubal), CC BY-SA 3.0 &lt;http://</a:t>
            </a:r>
            <a:r>
              <a:rPr lang="en-US" sz="800" dirty="0" err="1">
                <a:solidFill>
                  <a:schemeClr val="bg1"/>
                </a:solidFill>
              </a:rPr>
              <a:t>creativecommons.org</a:t>
            </a:r>
            <a:r>
              <a:rPr lang="en-US" sz="800" dirty="0">
                <a:solidFill>
                  <a:schemeClr val="bg1"/>
                </a:solidFill>
              </a:rPr>
              <a:t>/licenses/by-</a:t>
            </a:r>
            <a:r>
              <a:rPr lang="en-US" sz="800" dirty="0" err="1">
                <a:solidFill>
                  <a:schemeClr val="bg1"/>
                </a:solidFill>
              </a:rPr>
              <a:t>sa</a:t>
            </a:r>
            <a:r>
              <a:rPr lang="en-US" sz="800" dirty="0">
                <a:solidFill>
                  <a:schemeClr val="bg1"/>
                </a:solidFill>
              </a:rPr>
              <a:t>/3.0/&gt;, via Wikimedia Commons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BE29CE-E9E9-945C-0514-24F8F6F67855}"/>
              </a:ext>
            </a:extLst>
          </p:cNvPr>
          <p:cNvSpPr txBox="1"/>
          <p:nvPr/>
        </p:nvSpPr>
        <p:spPr>
          <a:xfrm>
            <a:off x="6224389" y="6519446"/>
            <a:ext cx="504451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https://</a:t>
            </a:r>
            <a:r>
              <a:rPr lang="en-US" sz="800" dirty="0" err="1">
                <a:solidFill>
                  <a:schemeClr val="bg1"/>
                </a:solidFill>
              </a:rPr>
              <a:t>commons.wikimedia.org</a:t>
            </a:r>
            <a:r>
              <a:rPr lang="en-US" sz="800" dirty="0">
                <a:solidFill>
                  <a:schemeClr val="bg1"/>
                </a:solidFill>
              </a:rPr>
              <a:t>/wiki/</a:t>
            </a:r>
            <a:r>
              <a:rPr lang="en-US" sz="800" dirty="0" err="1">
                <a:solidFill>
                  <a:schemeClr val="bg1"/>
                </a:solidFill>
              </a:rPr>
              <a:t>File:VertiCrop.jpg</a:t>
            </a:r>
            <a:r>
              <a:rPr lang="en-US" sz="800" dirty="0">
                <a:solidFill>
                  <a:schemeClr val="bg1"/>
                </a:solidFill>
              </a:rPr>
              <a:t> </a:t>
            </a:r>
            <a:r>
              <a:rPr lang="en-US" sz="800" dirty="0" err="1">
                <a:solidFill>
                  <a:schemeClr val="bg1"/>
                </a:solidFill>
              </a:rPr>
              <a:t>Valcenteu</a:t>
            </a:r>
            <a:r>
              <a:rPr lang="en-US" sz="800" dirty="0">
                <a:solidFill>
                  <a:schemeClr val="bg1"/>
                </a:solidFill>
              </a:rPr>
              <a:t>, CC BY-SA 3.0 &lt;https://</a:t>
            </a:r>
            <a:r>
              <a:rPr lang="en-US" sz="800" dirty="0" err="1">
                <a:solidFill>
                  <a:schemeClr val="bg1"/>
                </a:solidFill>
              </a:rPr>
              <a:t>creativecommons.org</a:t>
            </a:r>
            <a:r>
              <a:rPr lang="en-US" sz="800" dirty="0">
                <a:solidFill>
                  <a:schemeClr val="bg1"/>
                </a:solidFill>
              </a:rPr>
              <a:t>/licenses/by-</a:t>
            </a:r>
            <a:r>
              <a:rPr lang="en-US" sz="800" dirty="0" err="1">
                <a:solidFill>
                  <a:schemeClr val="bg1"/>
                </a:solidFill>
              </a:rPr>
              <a:t>sa</a:t>
            </a:r>
            <a:r>
              <a:rPr lang="en-US" sz="800" dirty="0">
                <a:solidFill>
                  <a:schemeClr val="bg1"/>
                </a:solidFill>
              </a:rPr>
              <a:t>/3.0&gt;, via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3973131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9A032A0-778D-2784-BF7F-97E56108B9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9041169"/>
              </p:ext>
            </p:extLst>
          </p:nvPr>
        </p:nvGraphicFramePr>
        <p:xfrm>
          <a:off x="838200" y="600501"/>
          <a:ext cx="10515600" cy="1533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82220841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873634252"/>
                    </a:ext>
                  </a:extLst>
                </a:gridCol>
              </a:tblGrid>
              <a:tr h="44235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Landfill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Composting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2061693"/>
                  </a:ext>
                </a:extLst>
              </a:tr>
              <a:tr h="1090742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With careful planning and safe cleanups, these areas can be converted into recreational areas or commercial sites.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Enriches the health of soil to enhance plant growth, reducing the need for chemical fertilizers in agriculture and gardening.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2679279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F872BE7B-5B51-F6CB-39F7-F1F0C0108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516572"/>
            <a:ext cx="5109949" cy="38324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9DE02A-9B54-23D6-8A35-91AFF4030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3851" y="2516572"/>
            <a:ext cx="5109949" cy="38324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3B149B-6507-95C8-6BB1-745576E33A6F}"/>
              </a:ext>
            </a:extLst>
          </p:cNvPr>
          <p:cNvSpPr txBox="1"/>
          <p:nvPr/>
        </p:nvSpPr>
        <p:spPr>
          <a:xfrm>
            <a:off x="838200" y="6393452"/>
            <a:ext cx="504451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https://</a:t>
            </a:r>
            <a:r>
              <a:rPr lang="en-US" sz="800" dirty="0" err="1">
                <a:solidFill>
                  <a:schemeClr val="bg1"/>
                </a:solidFill>
              </a:rPr>
              <a:t>commons.wikimedia.org</a:t>
            </a:r>
            <a:r>
              <a:rPr lang="en-US" sz="800" dirty="0">
                <a:solidFill>
                  <a:schemeClr val="bg1"/>
                </a:solidFill>
              </a:rPr>
              <a:t>/wiki/</a:t>
            </a:r>
            <a:r>
              <a:rPr lang="en-US" sz="800" dirty="0" err="1">
                <a:solidFill>
                  <a:schemeClr val="bg1"/>
                </a:solidFill>
              </a:rPr>
              <a:t>File:Gipps_Road_Sporting_Complex_baseball_oval.jpg</a:t>
            </a:r>
            <a:endParaRPr lang="en-US" sz="800" dirty="0">
              <a:solidFill>
                <a:schemeClr val="bg1"/>
              </a:solidFill>
            </a:endParaRPr>
          </a:p>
          <a:p>
            <a:r>
              <a:rPr lang="en-US" sz="800" dirty="0" err="1">
                <a:solidFill>
                  <a:schemeClr val="bg1"/>
                </a:solidFill>
              </a:rPr>
              <a:t>Yucalyptus</a:t>
            </a:r>
            <a:r>
              <a:rPr lang="en-US" sz="800" dirty="0">
                <a:solidFill>
                  <a:schemeClr val="bg1"/>
                </a:solidFill>
              </a:rPr>
              <a:t>, CC0, via Wikimedia Commons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691722-3474-0BC3-538A-7A5917D11A76}"/>
              </a:ext>
            </a:extLst>
          </p:cNvPr>
          <p:cNvSpPr txBox="1"/>
          <p:nvPr/>
        </p:nvSpPr>
        <p:spPr>
          <a:xfrm>
            <a:off x="6276567" y="6420910"/>
            <a:ext cx="504451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hlinkClick r:id="rId5"/>
              </a:rPr>
              <a:t>https://commons.wikimedia.org/wiki/File:Organic-vegetable-cultivation.jpeg</a:t>
            </a:r>
            <a:r>
              <a:rPr lang="en-US" sz="800" dirty="0">
                <a:solidFill>
                  <a:schemeClr val="bg1"/>
                </a:solidFill>
              </a:rPr>
              <a:t> </a:t>
            </a:r>
            <a:r>
              <a:rPr lang="en-US" sz="800" dirty="0" err="1">
                <a:solidFill>
                  <a:schemeClr val="bg1"/>
                </a:solidFill>
              </a:rPr>
              <a:t>Hajhouse</a:t>
            </a:r>
            <a:r>
              <a:rPr lang="en-US" sz="800" dirty="0">
                <a:solidFill>
                  <a:schemeClr val="bg1"/>
                </a:solidFill>
              </a:rPr>
              <a:t>, Public domain, via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20920291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02834EB-9B21-EB1E-C0FD-EBFDA1CB0C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4996543"/>
              </p:ext>
            </p:extLst>
          </p:nvPr>
        </p:nvGraphicFramePr>
        <p:xfrm>
          <a:off x="838200" y="600501"/>
          <a:ext cx="10515600" cy="11327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35054">
                  <a:extLst>
                    <a:ext uri="{9D8B030D-6E8A-4147-A177-3AD203B41FA5}">
                      <a16:colId xmlns:a16="http://schemas.microsoft.com/office/drawing/2014/main" val="1131159561"/>
                    </a:ext>
                  </a:extLst>
                </a:gridCol>
                <a:gridCol w="5280546">
                  <a:extLst>
                    <a:ext uri="{9D8B030D-6E8A-4147-A177-3AD203B41FA5}">
                      <a16:colId xmlns:a16="http://schemas.microsoft.com/office/drawing/2014/main" val="4006123330"/>
                    </a:ext>
                  </a:extLst>
                </a:gridCol>
              </a:tblGrid>
              <a:tr h="56638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Landfill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Composting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038045"/>
                  </a:ext>
                </a:extLst>
              </a:tr>
              <a:tr h="566383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Requires a large area or facility.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Can be done on a large scale or small scale.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1907158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6B307924-C255-8742-DFFA-F410401A3A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2" t="-1820" r="13071" b="6990"/>
          <a:stretch/>
        </p:blipFill>
        <p:spPr>
          <a:xfrm>
            <a:off x="847436" y="2078182"/>
            <a:ext cx="5285329" cy="43318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ADC596-0BEE-33AC-F560-A5A2182985E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75" t="10836" r="75" b="23137"/>
          <a:stretch/>
        </p:blipFill>
        <p:spPr>
          <a:xfrm>
            <a:off x="6382328" y="2161312"/>
            <a:ext cx="4934527" cy="43318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AB20B5-394D-EEBD-3DBC-41D409D98CA7}"/>
              </a:ext>
            </a:extLst>
          </p:cNvPr>
          <p:cNvSpPr txBox="1"/>
          <p:nvPr/>
        </p:nvSpPr>
        <p:spPr>
          <a:xfrm>
            <a:off x="838200" y="6393452"/>
            <a:ext cx="504451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https://commons.wikimedia.org/wiki/File:Landfill.jpg</a:t>
            </a:r>
            <a:r>
              <a:rPr lang="en-US" sz="800" dirty="0">
                <a:solidFill>
                  <a:schemeClr val="bg1"/>
                </a:solidFill>
              </a:rPr>
              <a:t> </a:t>
            </a:r>
            <a:r>
              <a:rPr lang="en-US" sz="800" dirty="0" err="1">
                <a:solidFill>
                  <a:schemeClr val="bg1"/>
                </a:solidFill>
              </a:rPr>
              <a:t>Dhscommtech</a:t>
            </a:r>
            <a:r>
              <a:rPr lang="en-US" sz="800" dirty="0">
                <a:solidFill>
                  <a:schemeClr val="bg1"/>
                </a:solidFill>
              </a:rPr>
              <a:t> at English Wikipedia, CC BY-SA 3.0 &lt;https://</a:t>
            </a:r>
            <a:r>
              <a:rPr lang="en-US" sz="800" dirty="0" err="1">
                <a:solidFill>
                  <a:schemeClr val="bg1"/>
                </a:solidFill>
              </a:rPr>
              <a:t>creativecommons.org</a:t>
            </a:r>
            <a:r>
              <a:rPr lang="en-US" sz="800" dirty="0">
                <a:solidFill>
                  <a:schemeClr val="bg1"/>
                </a:solidFill>
              </a:rPr>
              <a:t>/licenses/by-</a:t>
            </a:r>
            <a:r>
              <a:rPr lang="en-US" sz="800" dirty="0" err="1">
                <a:solidFill>
                  <a:schemeClr val="bg1"/>
                </a:solidFill>
              </a:rPr>
              <a:t>sa</a:t>
            </a:r>
            <a:r>
              <a:rPr lang="en-US" sz="800" dirty="0">
                <a:solidFill>
                  <a:schemeClr val="bg1"/>
                </a:solidFill>
              </a:rPr>
              <a:t>/3.0&gt;, via Wikimedia Commons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51024F-B60B-65EB-701F-1A2839CB183B}"/>
              </a:ext>
            </a:extLst>
          </p:cNvPr>
          <p:cNvSpPr txBox="1"/>
          <p:nvPr/>
        </p:nvSpPr>
        <p:spPr>
          <a:xfrm>
            <a:off x="6382328" y="6493164"/>
            <a:ext cx="504451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https://commons.wikimedia.org/wiki/File:Compost_bin_image.jpg</a:t>
            </a:r>
            <a:r>
              <a:rPr lang="en-US" sz="800" dirty="0">
                <a:solidFill>
                  <a:schemeClr val="bg1"/>
                </a:solidFill>
              </a:rPr>
              <a:t> Steven Parker, CC BY 2.0 &lt;https://</a:t>
            </a:r>
            <a:r>
              <a:rPr lang="en-US" sz="800" dirty="0" err="1">
                <a:solidFill>
                  <a:schemeClr val="bg1"/>
                </a:solidFill>
              </a:rPr>
              <a:t>creativecommons.org</a:t>
            </a:r>
            <a:r>
              <a:rPr lang="en-US" sz="800" dirty="0">
                <a:solidFill>
                  <a:schemeClr val="bg1"/>
                </a:solidFill>
              </a:rPr>
              <a:t>/licenses/by/2.0&gt;, via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1511396428"/>
      </p:ext>
    </p:extLst>
  </p:cSld>
  <p:clrMapOvr>
    <a:masterClrMapping/>
  </p:clrMapOvr>
</p:sld>
</file>

<file path=ppt/theme/theme1.xml><?xml version="1.0" encoding="utf-8"?>
<a:theme xmlns:a="http://schemas.openxmlformats.org/drawingml/2006/main" name="BlockprintVTI">
  <a:themeElements>
    <a:clrScheme name="AnalogousFromLightSeedRightStep">
      <a:dk1>
        <a:srgbClr val="000000"/>
      </a:dk1>
      <a:lt1>
        <a:srgbClr val="FFFFFF"/>
      </a:lt1>
      <a:dk2>
        <a:srgbClr val="1E362A"/>
      </a:dk2>
      <a:lt2>
        <a:srgbClr val="E2E3E8"/>
      </a:lt2>
      <a:accent1>
        <a:srgbClr val="AAA081"/>
      </a:accent1>
      <a:accent2>
        <a:srgbClr val="9CA671"/>
      </a:accent2>
      <a:accent3>
        <a:srgbClr val="90A87F"/>
      </a:accent3>
      <a:accent4>
        <a:srgbClr val="76AD77"/>
      </a:accent4>
      <a:accent5>
        <a:srgbClr val="81AB93"/>
      </a:accent5>
      <a:accent6>
        <a:srgbClr val="74AAA2"/>
      </a:accent6>
      <a:hlink>
        <a:srgbClr val="6979AE"/>
      </a:hlink>
      <a:folHlink>
        <a:srgbClr val="7F7F7F"/>
      </a:folHlink>
    </a:clrScheme>
    <a:fontScheme name="Custom 56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ckprintVTI" id="{AA8C8908-6BA4-477C-AEA4-CB6C32A1FE3B}" vid="{36392749-7C1D-4938-93BB-440CD2A1B0A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1053</TotalTime>
  <Words>642</Words>
  <Application>Microsoft Macintosh PowerPoint</Application>
  <PresentationFormat>Widescreen</PresentationFormat>
  <Paragraphs>53</Paragraphs>
  <Slides>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Aptos</vt:lpstr>
      <vt:lpstr>Arial</vt:lpstr>
      <vt:lpstr>Avenir Next LT Pro</vt:lpstr>
      <vt:lpstr>AvenirNext LT Pro Medium</vt:lpstr>
      <vt:lpstr>Calibri</vt:lpstr>
      <vt:lpstr>BlockprintVTI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Garay, Lollie Villanueva</dc:creator>
  <cp:lastModifiedBy>Moore, Michelle M</cp:lastModifiedBy>
  <cp:revision>12</cp:revision>
  <dcterms:created xsi:type="dcterms:W3CDTF">2024-12-13T15:57:02Z</dcterms:created>
  <dcterms:modified xsi:type="dcterms:W3CDTF">2025-01-31T18:06:44Z</dcterms:modified>
</cp:coreProperties>
</file>