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57" r:id="rId4"/>
    <p:sldId id="259" r:id="rId5"/>
    <p:sldId id="258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269B58-F4E0-49B5-82FB-76355DDD6F4A}" v="1" dt="2024-09-13T14:58:30.1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86" autoAdjust="0"/>
    <p:restoredTop sz="94694"/>
  </p:normalViewPr>
  <p:slideViewPr>
    <p:cSldViewPr snapToGrid="0">
      <p:cViewPr varScale="1">
        <p:scale>
          <a:sx n="121" d="100"/>
          <a:sy n="121" d="100"/>
        </p:scale>
        <p:origin x="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mie Thomas" userId="4wDz2RwIFA/Olk9gVEM0C0BHZAGFV8H0hf2Mftnk/Gc=" providerId="None" clId="Web-{3D269B58-F4E0-49B5-82FB-76355DDD6F4A}"/>
    <pc:docChg chg="modSld">
      <pc:chgData name="Jimmie Thomas" userId="4wDz2RwIFA/Olk9gVEM0C0BHZAGFV8H0hf2Mftnk/Gc=" providerId="None" clId="Web-{3D269B58-F4E0-49B5-82FB-76355DDD6F4A}" dt="2024-09-13T14:58:30.155" v="0" actId="20577"/>
      <pc:docMkLst>
        <pc:docMk/>
      </pc:docMkLst>
      <pc:sldChg chg="modSp">
        <pc:chgData name="Jimmie Thomas" userId="4wDz2RwIFA/Olk9gVEM0C0BHZAGFV8H0hf2Mftnk/Gc=" providerId="None" clId="Web-{3D269B58-F4E0-49B5-82FB-76355DDD6F4A}" dt="2024-09-13T14:58:30.155" v="0" actId="20577"/>
        <pc:sldMkLst>
          <pc:docMk/>
          <pc:sldMk cId="498467888" sldId="256"/>
        </pc:sldMkLst>
        <pc:spChg chg="mod">
          <ac:chgData name="Jimmie Thomas" userId="4wDz2RwIFA/Olk9gVEM0C0BHZAGFV8H0hf2Mftnk/Gc=" providerId="None" clId="Web-{3D269B58-F4E0-49B5-82FB-76355DDD6F4A}" dt="2024-09-13T14:58:30.155" v="0" actId="20577"/>
          <ac:spMkLst>
            <pc:docMk/>
            <pc:sldMk cId="498467888" sldId="256"/>
            <ac:spMk id="4" creationId="{2A56A0EA-AC10-7470-AB22-A2689F880B6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522A2-E64E-43B5-82E0-AF04FE041DCA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7069DC-979F-49B4-A0CB-4AA772B76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472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Dillhoffia_cachensis_SR_92-17-20_1.jpg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Annularia_Stellata.jp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Early_Cretaceous_Plant_Fossils.jpg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Ginkgo_biloba_MacAbee_BC.jp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https://commons.wikimedia.org/wiki/File:Dillhoffia_cachensis_SR_92-17-20_1.jpg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Kevmin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CC BY-SA 3.0 &lt;https://creativecommons.org/licenses/by-sa/3.0&gt;, via Wikimedia Commons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069DC-979F-49B4-A0CB-4AA772B7694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27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https://commons.wikimedia.org/wiki/File:Annularia_Stellata.jpg</a:t>
            </a:r>
            <a:endParaRPr lang="en-US" sz="12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ttribution: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Woudloper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Public domain, via Wikimedia Commons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069DC-979F-49B4-A0CB-4AA772B7694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32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https://commons.wikimedia.org/wiki/File:Early_Cretaceous_Plant_Fossils.jpg</a:t>
            </a:r>
            <a:endParaRPr lang="en-US" sz="12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Georgialh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CC BY-SA 3.0 &lt;https://creativecommons.org/licenses/by-sa/3.0&gt;, via Wikimedia Commons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069DC-979F-49B4-A0CB-4AA772B7694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548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https://commons.wikimedia.org/wiki/File:Ginkgo_biloba_MacAbee_BC.jpg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User:SNP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(upload to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en:wikipedia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 ; </a:t>
            </a:r>
            <a:r>
              <a:rPr lang="en-US" sz="1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User:tangopaso</a:t>
            </a: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(transfer to Commons), CC BY-SA 3.0 &lt;http://creativecommons.org/licenses/by-sa/3.0/&gt;, via Wikimedia Commons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7069DC-979F-49B4-A0CB-4AA772B7694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255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B76F4-1C27-41F4-92C6-6B5A02C92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2A7F56-C9E0-4389-A35F-46DBA6360E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14AC9-5217-43F8-A9D1-BD8819BF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3F11E1-0047-4F78-B005-DF0BA012D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711D3A-1707-45B2-AABC-C23E52EF1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311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8758-C4C9-4FD3-975F-D6997F7E0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4B1C39-869D-4148-88F3-02BBB283CA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CFB62-E9D8-4687-AC6A-A25F2047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E776E2-C47E-4FBB-9789-6A002C64C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91597-BA7B-4F5E-8665-DCAEB405C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574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D81F08-EF17-473B-86EC-51E65C5B77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28B9EB-D990-4562-8A36-9E704E94FD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F92E55-6BA2-4FD2-82F5-E77FAC6AB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C3FAE-045D-46D5-9F90-1CA6F9206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C6F95-CAB6-46EC-991B-59FC612DD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309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2D7D5-8735-49DC-82BD-DF15D2413A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51750-4F4A-4A25-B8CE-3D9CCB946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944AA-96CE-460C-B366-24C874129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375D8-B90A-4ED2-824A-4DB517820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A1520-DFC6-446D-AFE8-5CE246E89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37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FC829-071B-488F-B74E-54C69199C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BC896D-BB5E-43D5-874D-C5AF7D198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1DC879-18AD-4A11-86E3-76F5B84E9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F1727-1F42-4039-AD87-6FE36F74E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7B644-515C-46FA-92C6-FA1F28985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0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E4E4-A4E4-45CC-81FE-8B4C7192A7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238AF5-46C2-499E-9034-9EDE0B2700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F1A96C-ED92-4B04-82C7-8D6F949A5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76BBEB-162F-4519-B8EB-539DDF95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070F5F-CE48-4CF7-B289-67CFB1124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4CBD06-FC5A-47E8-88D8-B64CBC875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52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FADF1-8E7E-4073-9AFD-8D8989DCF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69DEE0-AB03-4901-AF2E-FDDCAD64A6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E267C9-EF92-4AD6-B9FB-243C2A5C2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8D2612-1BFF-4654-A0CD-8A090466BD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D5BF05-6B13-46B0-997E-87E77870F0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46B2C1-F945-4CA1-BE06-9DBAF61F1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AB23546-94E7-4862-BC81-181A6D8AF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1FDEB5-19DD-4F3E-8E99-BD623AA14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7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D08F6-4051-4647-8E43-93C179833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C8BEA8-936A-4E3B-B922-5678A3EE0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2B82234-F6FD-4ADE-B99D-E963A0CDE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A638A1-A189-4EC3-A224-20E178B88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11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4BAD47-5579-4D44-83A8-5344BB2F07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ED13FE-A262-4AE8-9969-973220FCE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24C899-0977-4D37-A69E-047FE6D74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40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6488-F989-4A9A-9E6E-FD8479FE1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822C62-AA2B-49A5-8B7A-D465B75A3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5C6BE6-AEEB-44E4-B59D-E14AA8FF74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3B809A-39FF-463E-A504-C53BE95AC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8EC7E-1ADB-4B94-B97E-64A9AF24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25B6EC-91E6-4F56-855E-D37CC6126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274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27985-2EF9-4749-BF03-83988AAA0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267850B-8CEC-4B31-83A1-9011972C9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EBA3FD-8C67-4B9F-B99F-8E39015FF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3B4A9A-906B-44F1-832E-430A0F56A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11F6-9C46-44CE-A677-F2E568412EE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16817E-935E-4B2B-B7BF-061FF4586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318269-87A4-488E-A389-C8A591733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64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4AE240-C36A-40FE-B04F-1B20872AC4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E98C4-9C6A-4531-9803-CE808E4406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89809-C5E8-48E0-ACBC-ADE2E7BCBC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011F6-9C46-44CE-A677-F2E568412EED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8B62B-A6E7-4F4A-B47C-AAD6F457BC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FC6ED2-0709-4BF6-96A0-819F99EE9A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1FBCD1-E9FE-476D-86CD-A11BEDDE78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794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Annularia_Stellata.jpg" TargetMode="External"/><Relationship Id="rId2" Type="http://schemas.openxmlformats.org/officeDocument/2006/relationships/hyperlink" Target="https://commons.wikimedia.org/wiki/File:Dillhoffia_cachensis_SR_92-17-20_1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ommons.wikimedia.org/wiki/File:Ginkgo_biloba_MacAbee_BC.jpg" TargetMode="External"/><Relationship Id="rId4" Type="http://schemas.openxmlformats.org/officeDocument/2006/relationships/hyperlink" Target="https://commons.wikimedia.org/wiki/File:Early_Cretaceous_Plant_Fossils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B4AA6-8B04-464E-A7C6-160E0A81ED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38399"/>
            <a:ext cx="9144000" cy="1071563"/>
          </a:xfrm>
        </p:spPr>
        <p:txBody>
          <a:bodyPr/>
          <a:lstStyle/>
          <a:p>
            <a:r>
              <a:rPr lang="en-US" dirty="0"/>
              <a:t>Day 12 Plant Fossils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56A0EA-AC10-7470-AB22-A2689F880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-50800" y="5968492"/>
            <a:ext cx="12242800" cy="365125"/>
          </a:xfrm>
        </p:spPr>
        <p:txBody>
          <a:bodyPr/>
          <a:lstStyle/>
          <a:p>
            <a:r>
              <a:rPr lang="en-US" sz="800"/>
              <a:t>© 2023 Baylor College of Medicine.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4B0656-C3BA-9F3E-ED76-2CE4CA9399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975" y="889508"/>
            <a:ext cx="4654755" cy="11099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5EBFCBC-DE9F-194A-FBA6-F0D9BBA35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9445" y="889508"/>
            <a:ext cx="2168377" cy="93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4678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B5DC4-6A25-43C6-9343-E66B4A953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038" y="647093"/>
            <a:ext cx="1825101" cy="828798"/>
          </a:xfrm>
        </p:spPr>
        <p:txBody>
          <a:bodyPr>
            <a:normAutofit/>
          </a:bodyPr>
          <a:lstStyle/>
          <a:p>
            <a:r>
              <a:rPr lang="en-US" sz="3200" dirty="0"/>
              <a:t>Fossil 1</a:t>
            </a:r>
          </a:p>
        </p:txBody>
      </p:sp>
      <p:pic>
        <p:nvPicPr>
          <p:cNvPr id="4" name="Picture 3" descr="A picture containing ground, arthropod&#10;&#10;Description automatically generated">
            <a:extLst>
              <a:ext uri="{FF2B5EF4-FFF2-40B4-BE49-F238E27FC236}">
                <a16:creationId xmlns:a16="http://schemas.microsoft.com/office/drawing/2014/main" id="{22554463-802B-41A0-8FD4-214C7380078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1074" y="647093"/>
            <a:ext cx="7399704" cy="556424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583DE9FC-971F-47DB-F581-5A3606ED14E2}"/>
              </a:ext>
            </a:extLst>
          </p:cNvPr>
          <p:cNvSpPr txBox="1"/>
          <p:nvPr/>
        </p:nvSpPr>
        <p:spPr>
          <a:xfrm>
            <a:off x="350038" y="2228671"/>
            <a:ext cx="379103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Approximate fossil time period:       49.5 MYA.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Note the darkened areas.</a:t>
            </a:r>
          </a:p>
        </p:txBody>
      </p:sp>
    </p:spTree>
    <p:extLst>
      <p:ext uri="{BB962C8B-B14F-4D97-AF65-F5344CB8AC3E}">
        <p14:creationId xmlns:p14="http://schemas.microsoft.com/office/powerpoint/2010/main" val="579165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DA9CB-CD3A-4EC5-B3B5-E33C1F348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966" y="732306"/>
            <a:ext cx="1952625" cy="863600"/>
          </a:xfrm>
        </p:spPr>
        <p:txBody>
          <a:bodyPr>
            <a:normAutofit/>
          </a:bodyPr>
          <a:lstStyle/>
          <a:p>
            <a:r>
              <a:rPr lang="en-US" sz="3200" dirty="0"/>
              <a:t>Fossil 2</a:t>
            </a:r>
          </a:p>
        </p:txBody>
      </p:sp>
      <p:pic>
        <p:nvPicPr>
          <p:cNvPr id="4" name="Picture 3" descr="A picture containing indoor, plant&#10;&#10;Description automatically generated">
            <a:extLst>
              <a:ext uri="{FF2B5EF4-FFF2-40B4-BE49-F238E27FC236}">
                <a16:creationId xmlns:a16="http://schemas.microsoft.com/office/drawing/2014/main" id="{69D8592C-6661-4021-92E1-D6A6ACDB7C8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83537" y="596547"/>
            <a:ext cx="7619580" cy="583247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ACCE195-1A49-F801-CC77-C9574C6C2C7F}"/>
              </a:ext>
            </a:extLst>
          </p:cNvPr>
          <p:cNvSpPr txBox="1"/>
          <p:nvPr/>
        </p:nvSpPr>
        <p:spPr>
          <a:xfrm>
            <a:off x="472966" y="2312455"/>
            <a:ext cx="31531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Approximate fossil time period: 310-280 MYA.</a:t>
            </a:r>
          </a:p>
          <a:p>
            <a:endParaRPr lang="en-US" dirty="0"/>
          </a:p>
          <a:p>
            <a:r>
              <a:rPr lang="en-US" dirty="0"/>
              <a:t>What plant parts are seen?</a:t>
            </a:r>
          </a:p>
        </p:txBody>
      </p:sp>
    </p:spTree>
    <p:extLst>
      <p:ext uri="{BB962C8B-B14F-4D97-AF65-F5344CB8AC3E}">
        <p14:creationId xmlns:p14="http://schemas.microsoft.com/office/powerpoint/2010/main" val="64362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5E41D-E57B-414A-A9A4-C5864895A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108" y="792458"/>
            <a:ext cx="2286740" cy="833360"/>
          </a:xfrm>
        </p:spPr>
        <p:txBody>
          <a:bodyPr>
            <a:normAutofit/>
          </a:bodyPr>
          <a:lstStyle/>
          <a:p>
            <a:r>
              <a:rPr lang="en-US" sz="3200" dirty="0"/>
              <a:t>Fossil 3</a:t>
            </a:r>
          </a:p>
        </p:txBody>
      </p:sp>
      <p:pic>
        <p:nvPicPr>
          <p:cNvPr id="4" name="Picture 3" descr="A picture containing trilobite, mountain, stone&#10;&#10;Description automatically generated">
            <a:extLst>
              <a:ext uri="{FF2B5EF4-FFF2-40B4-BE49-F238E27FC236}">
                <a16:creationId xmlns:a16="http://schemas.microsoft.com/office/drawing/2014/main" id="{AAE0DC9F-E2E2-4483-8D38-8C816D38E3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2346" y="1209138"/>
            <a:ext cx="8064360" cy="486226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DC11A91-8FD9-F901-FBB5-524B6D2E7A02}"/>
              </a:ext>
            </a:extLst>
          </p:cNvPr>
          <p:cNvSpPr txBox="1"/>
          <p:nvPr/>
        </p:nvSpPr>
        <p:spPr>
          <a:xfrm>
            <a:off x="336108" y="2207929"/>
            <a:ext cx="31323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Approximate fossil time period: 165–00.5 MYA.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itchFamily="2" charset="2"/>
              <a:buChar char="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 difference in plant part shapes.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Coin shows scale size.</a:t>
            </a:r>
          </a:p>
        </p:txBody>
      </p:sp>
    </p:spTree>
    <p:extLst>
      <p:ext uri="{BB962C8B-B14F-4D97-AF65-F5344CB8AC3E}">
        <p14:creationId xmlns:p14="http://schemas.microsoft.com/office/powerpoint/2010/main" val="2784761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64F14-9622-416D-A1DB-24DB7008E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661" y="1078384"/>
            <a:ext cx="2183358" cy="797850"/>
          </a:xfrm>
        </p:spPr>
        <p:txBody>
          <a:bodyPr>
            <a:normAutofit/>
          </a:bodyPr>
          <a:lstStyle/>
          <a:p>
            <a:r>
              <a:rPr lang="en-US" sz="3200" dirty="0"/>
              <a:t>Fossil 4</a:t>
            </a:r>
          </a:p>
        </p:txBody>
      </p:sp>
      <p:pic>
        <p:nvPicPr>
          <p:cNvPr id="4" name="Picture 3" descr="A loaf of bread&#10;&#10;Description automatically generated with low confidence">
            <a:extLst>
              <a:ext uri="{FF2B5EF4-FFF2-40B4-BE49-F238E27FC236}">
                <a16:creationId xmlns:a16="http://schemas.microsoft.com/office/drawing/2014/main" id="{7D1CD7B2-460C-43C2-8449-84630F1180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8556" y="1078384"/>
            <a:ext cx="7565221" cy="521043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4600DFC-6569-51E0-97F5-E119E77E96DC}"/>
              </a:ext>
            </a:extLst>
          </p:cNvPr>
          <p:cNvSpPr txBox="1"/>
          <p:nvPr/>
        </p:nvSpPr>
        <p:spPr>
          <a:xfrm>
            <a:off x="381661" y="2413337"/>
            <a:ext cx="31531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Approximate fossil time period: 56–33.9 MYA.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plant part can this be?</a:t>
            </a: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23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90FC7-9CE2-7744-9464-04D9C9B40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Figure Cite Key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40781-2E92-514E-ABC5-99AD6151F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4544"/>
            <a:ext cx="10515600" cy="48724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/>
              <a:t>Figure 1</a:t>
            </a:r>
            <a:r>
              <a:rPr lang="en-US" dirty="0"/>
              <a:t>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https://commons.wikimedia.org/wiki/File:Dillhoffia_cachensis_SR_92-17-20_1.jpg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Kevmin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CC BY-SA 3.0 &lt;https://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creativecommons.org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/licenses/by-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/3.0&gt;, via Wikimedia Commons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>
                <a:latin typeface="Calibri"/>
                <a:ea typeface="Calibri" panose="020F0502020204030204" pitchFamily="34" charset="0"/>
                <a:cs typeface="Times New Roman"/>
              </a:rPr>
              <a:t>Figure 2</a:t>
            </a:r>
            <a:endParaRPr lang="en-US" sz="11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https://commons.wikimedia.org/wiki/File:Annularia_Stellata.jpg</a:t>
            </a:r>
            <a:endParaRPr lang="en-US" sz="11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Woudloper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Public domain, via Wikimedia Commons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100">
                <a:latin typeface="Calibri"/>
                <a:ea typeface="Calibri" panose="020F0502020204030204" pitchFamily="34" charset="0"/>
                <a:cs typeface="Times New Roman"/>
              </a:rPr>
              <a:t> Figure 3</a:t>
            </a:r>
            <a:endParaRPr lang="en-US" sz="1100">
              <a:latin typeface="Calibri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https://commons.wikimedia.org/wiki/File:Early_Cretaceous_Plant_Fossils.jpg</a:t>
            </a:r>
            <a:endParaRPr lang="en-US" sz="1100" u="sng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Georgialh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CC BY-SA 3.0 &lt;https://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creativecommons.org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/licenses/by-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/3.0&gt;, via Wikimedia Commons</a:t>
            </a:r>
          </a:p>
          <a:p>
            <a:pPr marL="0" indent="0">
              <a:spcBef>
                <a:spcPts val="0"/>
              </a:spcBef>
              <a:buNone/>
            </a:pPr>
            <a:endParaRPr lang="en-US" sz="1100" dirty="0"/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/>
              <a:t>Figure 4</a:t>
            </a:r>
            <a:endParaRPr lang="en-US" sz="110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URL: </a:t>
            </a:r>
            <a:r>
              <a:rPr lang="en-US" sz="11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https://commons.wikimedia.org/wiki/File:Ginkgo_biloba_MacAbee_BC.jpg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Attribution: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User:SNP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(upload to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en:wikipedia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 ;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User:tangopaso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(transfer to Commons), CC BY-SA 3.0 &lt;http://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creativecommons.org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/licenses/by-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/3.0/&gt;, via Wikimedia Commons</a:t>
            </a:r>
          </a:p>
          <a:p>
            <a:pPr marL="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190793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3545</TotalTime>
  <Words>485</Words>
  <Application>Microsoft Office PowerPoint</Application>
  <PresentationFormat>Widescreen</PresentationFormat>
  <Paragraphs>49</Paragraphs>
  <Slides>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Day 12 Plant Fossils</vt:lpstr>
      <vt:lpstr>Fossil 1</vt:lpstr>
      <vt:lpstr>Fossil 2</vt:lpstr>
      <vt:lpstr>Fossil 3</vt:lpstr>
      <vt:lpstr>Fossil 4</vt:lpstr>
      <vt:lpstr>Figure Cite Key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Fossil Images</dc:title>
  <dc:creator>Kelly Richardson</dc:creator>
  <cp:lastModifiedBy>Moore, Michelle M</cp:lastModifiedBy>
  <cp:revision>43</cp:revision>
  <dcterms:created xsi:type="dcterms:W3CDTF">2021-10-21T12:16:58Z</dcterms:created>
  <dcterms:modified xsi:type="dcterms:W3CDTF">2024-09-13T14:58:30Z</dcterms:modified>
</cp:coreProperties>
</file>