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80" r:id="rId18"/>
    <p:sldId id="274" r:id="rId19"/>
    <p:sldId id="343" r:id="rId20"/>
    <p:sldId id="275" r:id="rId21"/>
    <p:sldId id="276" r:id="rId22"/>
    <p:sldId id="279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95"/>
  </p:normalViewPr>
  <p:slideViewPr>
    <p:cSldViewPr snapToGrid="0">
      <p:cViewPr varScale="1">
        <p:scale>
          <a:sx n="120" d="100"/>
          <a:sy n="120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4989F-81C4-EB4F-87FB-B9C7834C2E10}" type="datetimeFigureOut">
              <a:rPr lang="en-US" smtClean="0"/>
              <a:t>9/20/24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663D9-5AD6-7344-950D-2BC74658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50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663D9-5AD6-7344-950D-2BC7465861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69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Stock Images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663D9-5AD6-7344-950D-2BC7465861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60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Stock Images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663D9-5AD6-7344-950D-2BC7465861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63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Stock Images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663D9-5AD6-7344-950D-2BC7465861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75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Stock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663D9-5AD6-7344-950D-2BC7465861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83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1C39B-C543-4EB8-A084-6637FE1213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23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663D9-5AD6-7344-950D-2BC7465861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61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D8466-E19E-1527-664F-0EEA32988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80A5F-35D4-B89C-69AA-395F4A752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30BFF-7EE3-FC4D-95C2-556156D8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D80-35A3-D940-9D77-E4BF423F768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07C57-1B1D-BA2E-0E62-171D0713E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DCB0B-7D83-5581-176A-0D198664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280F-2744-0F44-9482-586F0B36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47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54960-194C-1E60-4F36-D44DBF02C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39984-ADE4-4EC4-BED7-2CC0F9671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30F2D-B586-C3FD-9B5D-FF9BDD54B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D80-35A3-D940-9D77-E4BF423F768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EC758-2054-E027-0A50-EAEE51A6A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E487F-5634-4A9B-E85F-2F9CAB553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280F-2744-0F44-9482-586F0B36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30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EA8D9F-43E6-143B-4C3F-CEC38930EE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0B4BCB-542F-17A7-CF84-09BBE113C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8CBB9-C902-97E8-146B-876E8C2C1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D80-35A3-D940-9D77-E4BF423F768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201F1-75AA-274F-8476-12411091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511C-C303-7581-5E95-57C19237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280F-2744-0F44-9482-586F0B36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3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F242C-0539-12EE-07C4-6E18A2EFD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61910-C4E2-A8E5-FDC3-E65721F84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EE719-55FA-B72E-9B48-0DB839A99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D80-35A3-D940-9D77-E4BF423F768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CC5DF-787D-ECDB-4A69-F6909E5F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85C21-9B68-48B2-0CD9-1C93CE02C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280F-2744-0F44-9482-586F0B36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57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B56A8-9D4D-77BD-BB5D-C8BB656C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16C72-A1F1-F3C5-8C5C-5D5961C33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171A0-84AC-331E-3428-C31A73E45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D80-35A3-D940-9D77-E4BF423F768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13876-4C45-D090-668E-65B121E35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500-7017-8966-A7F4-AD8B33CA9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280F-2744-0F44-9482-586F0B36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94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DA1FF-BA34-8A5C-71CC-6DF3231FB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E5011-0E9D-4E5B-0E1C-F171CE8F6F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9D369-B512-ED89-20EC-00C2EC9A5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F0E5B-977C-812D-451C-C58DE5CD9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D80-35A3-D940-9D77-E4BF423F768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5C26D-AEAA-45E4-F1B1-2A492AAF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B60B5-A3CF-F04A-8AF5-29A30E2D2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280F-2744-0F44-9482-586F0B36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39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EF15E-3C40-EA08-4CC0-C3D4ECF0B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06740-2266-6692-CAC5-A40597D09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E895F9-6CBE-2CB1-DEC0-91C34272B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8FCCD7-4E84-EFAE-5040-746C056CF7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FEAFD4-E014-973B-D1B5-384578B23A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1DB051-F035-FC33-74F2-DF2733042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D80-35A3-D940-9D77-E4BF423F768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48A23C-7248-7551-5466-249526EC8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FA1E6C-12F1-5130-0E25-8613CFE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280F-2744-0F44-9482-586F0B36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E7C28-7CE4-74E6-D960-00DD0ADB6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4482B0-AE8A-0577-12FB-72638C901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D80-35A3-D940-9D77-E4BF423F768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87DAB5-0E92-8223-9987-3745395F6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9A77D-5259-A0C0-1B1F-009F87B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280F-2744-0F44-9482-586F0B36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6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86749F-0553-697F-AA28-E1E91843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D80-35A3-D940-9D77-E4BF423F768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4241C7-B732-6ACC-08E9-A97B55F4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66105-C476-B124-CFAB-B6BF23FD4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280F-2744-0F44-9482-586F0B36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9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E50B8-1AE2-48A2-A591-09D24B9A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C9EFD-0B55-E8E2-E1A0-3C3EADEE6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75687-04E2-A61A-F153-56911BA58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8544B-10C9-4414-2B8D-2E0FE93EE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D80-35A3-D940-9D77-E4BF423F768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B1759-F5E8-9F44-54EC-78C12CA1B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35F24-0513-94E7-3482-567AA5066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280F-2744-0F44-9482-586F0B36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3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AF8B-559C-3F26-1145-861687AD6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E6B3B-F930-556F-962C-6C10254BA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09DDD-32B8-B07C-B92F-D75627BA4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759B89-82EE-B512-743E-C8ABF0D23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D80-35A3-D940-9D77-E4BF423F768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A9ED1-90C4-9601-CFBB-1CC2C2F82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46A27-3052-DB7F-BC3E-E3E27E2E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280F-2744-0F44-9482-586F0B36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2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367CA4-30A4-4C86-68B5-C700C45A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40917-EA91-7C0F-B51E-9AEA5311D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07983-EC2D-AC74-C2EB-BEB17CC85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38DD80-35A3-D940-9D77-E4BF423F768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0FD31-BE80-40A8-D3F7-B330747CA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9B6DB-4E25-2D97-90A2-BC641C766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D3280F-2744-0F44-9482-586F0B36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0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Kugamazog~commonswiki" TargetMode="External"/><Relationship Id="rId2" Type="http://schemas.openxmlformats.org/officeDocument/2006/relationships/hyperlink" Target="https://commons.wikimedia.org/w/index.php?curid=2116219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hyperlink" Target="https://creativecommons.org/licenses/by-sa/2.5/?ref=openvers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61897811@N00/226187309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/2.0/?ref=openverse" TargetMode="External"/><Relationship Id="rId4" Type="http://schemas.openxmlformats.org/officeDocument/2006/relationships/hyperlink" Target="https://www.flickr.com/photos/61897811@N0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2397169@N00/3251087149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/2.0/?ref=openverse" TargetMode="External"/><Relationship Id="rId4" Type="http://schemas.openxmlformats.org/officeDocument/2006/relationships/hyperlink" Target="https://www.flickr.com/photos/32397169@N0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Category:Scientific_illustrations#/media/File:Caprella_andreae_-_Martin_Mak.jp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creativecommons.org/licenses/by/3.0" TargetMode="External"/><Relationship Id="rId4" Type="http://schemas.openxmlformats.org/officeDocument/2006/relationships/hyperlink" Target="http://blog.illustraciencia.cat/2015/03/caprella-andreae-martin-mak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6641642@N08/53394104349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publicdomain/mark/1.0/?ref=openverse" TargetMode="External"/><Relationship Id="rId4" Type="http://schemas.openxmlformats.org/officeDocument/2006/relationships/hyperlink" Target="https://www.flickr.com/photos/76641642@N0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53326337@N00/111201180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sa/2.0/?ref=openverse" TargetMode="External"/><Relationship Id="rId4" Type="http://schemas.openxmlformats.org/officeDocument/2006/relationships/hyperlink" Target="https://www.flickr.com/photos/53326337@N00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" TargetMode="External"/><Relationship Id="rId2" Type="http://schemas.openxmlformats.org/officeDocument/2006/relationships/hyperlink" Target="https://en.wikipedia.org/wiki/Lycaenidae#/media/File:Maculinea_arion_Large_Blue_Upperside_SFrance_2009-07-18.jp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4402227@N03/9074999425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/2.0/?ref=openverse" TargetMode="External"/><Relationship Id="rId4" Type="http://schemas.openxmlformats.org/officeDocument/2006/relationships/hyperlink" Target="https://www.flickr.com/photos/34402227@N0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technofaq.org/posts/2020/06/why-your-business-needs-a-fiscal-analysis-and-reportin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5323831@N05/15171070107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/2.0/?ref=openverse" TargetMode="External"/><Relationship Id="rId4" Type="http://schemas.openxmlformats.org/officeDocument/2006/relationships/hyperlink" Target="https://www.flickr.com/photos/15323831@N05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c/2.0/?ref=openverse" TargetMode="External"/><Relationship Id="rId5" Type="http://schemas.openxmlformats.org/officeDocument/2006/relationships/hyperlink" Target="https://www.flickr.com/photos/79489168@N00" TargetMode="External"/><Relationship Id="rId4" Type="http://schemas.openxmlformats.org/officeDocument/2006/relationships/hyperlink" Target="https://www.flickr.com/photos/79489168@N00/45835990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4552479@N00/36948759301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-sa/2.0/?ref=openverse" TargetMode="External"/><Relationship Id="rId4" Type="http://schemas.openxmlformats.org/officeDocument/2006/relationships/hyperlink" Target="https://www.flickr.com/photos/14552479@N0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327719@N06" TargetMode="External"/><Relationship Id="rId2" Type="http://schemas.openxmlformats.org/officeDocument/2006/relationships/hyperlink" Target="https://www.flickr.com/photos/7327719@N06/23867695751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hyperlink" Target="https://creativecommons.org/licenses/by-nc-nd/2.0/?ref=openvers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55514420@N00/4424313868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/2.0/?ref=openverse" TargetMode="External"/><Relationship Id="rId4" Type="http://schemas.openxmlformats.org/officeDocument/2006/relationships/hyperlink" Target="https://www.flickr.com/photos/55514420@N0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8436453@N07" TargetMode="External"/><Relationship Id="rId2" Type="http://schemas.openxmlformats.org/officeDocument/2006/relationships/hyperlink" Target="https://www.flickr.com/photos/38436453@N07/3924238584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/2.0/?ref=openvers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16880-6FE1-4A67-7030-1C3C6DBE0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79541"/>
            <a:ext cx="9144000" cy="1130422"/>
          </a:xfrm>
        </p:spPr>
        <p:txBody>
          <a:bodyPr>
            <a:normAutofit fontScale="90000"/>
          </a:bodyPr>
          <a:lstStyle/>
          <a:p>
            <a:br>
              <a:rPr lang="en-US" sz="7200" b="1" dirty="0">
                <a:solidFill>
                  <a:srgbClr val="0099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7200" b="1" dirty="0">
                <a:solidFill>
                  <a:srgbClr val="0099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 Language Cards</a:t>
            </a:r>
            <a:endParaRPr lang="en-US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36157-6185-ED5F-ED17-DE74C9F53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1049" y="3509963"/>
            <a:ext cx="9144000" cy="16057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A8D08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n-US" sz="4800" b="1" dirty="0">
                <a:solidFill>
                  <a:srgbClr val="0099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 b="1" dirty="0">
                <a:solidFill>
                  <a:srgbClr val="0099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Grade 2: Animal Life Cycles</a:t>
            </a:r>
            <a:endParaRPr lang="en-US" sz="4800" i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12AF1E-7DD2-3DB9-3AC2-0D44DDD9BA86}"/>
              </a:ext>
            </a:extLst>
          </p:cNvPr>
          <p:cNvGrpSpPr/>
          <p:nvPr/>
        </p:nvGrpSpPr>
        <p:grpSpPr>
          <a:xfrm>
            <a:off x="323599" y="409803"/>
            <a:ext cx="11256642" cy="1332500"/>
            <a:chOff x="0" y="0"/>
            <a:chExt cx="5750629" cy="681149"/>
          </a:xfrm>
        </p:grpSpPr>
        <p:pic>
          <p:nvPicPr>
            <p:cNvPr id="5" name="Picture 4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88D756FE-A445-CB99-6A44-31E895569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09"/>
              <a:ext cx="2819400" cy="675640"/>
            </a:xfrm>
            <a:prstGeom prst="rect">
              <a:avLst/>
            </a:prstGeom>
          </p:spPr>
        </p:pic>
        <p:pic>
          <p:nvPicPr>
            <p:cNvPr id="6" name="Picture 5" descr="A blue and white sign with white text&#10;&#10;Description automatically generated">
              <a:extLst>
                <a:ext uri="{FF2B5EF4-FFF2-40B4-BE49-F238E27FC236}">
                  <a16:creationId xmlns:a16="http://schemas.microsoft.com/office/drawing/2014/main" id="{1AB5FE80-4CB7-2046-53AD-FACF6E974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7764" y="0"/>
              <a:ext cx="1332865" cy="57785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6B80387-B6C9-8397-8057-C4459487C2E4}"/>
              </a:ext>
            </a:extLst>
          </p:cNvPr>
          <p:cNvSpPr txBox="1"/>
          <p:nvPr/>
        </p:nvSpPr>
        <p:spPr>
          <a:xfrm>
            <a:off x="651819" y="6252754"/>
            <a:ext cx="60980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© 2024 Baylor College of Medicine.</a:t>
            </a:r>
            <a:endParaRPr lang="en-US" sz="1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22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283EC-B095-C529-D5DC-F6234156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1" y="419439"/>
            <a:ext cx="6190593" cy="1325563"/>
          </a:xfrm>
        </p:spPr>
        <p:txBody>
          <a:bodyPr/>
          <a:lstStyle/>
          <a:p>
            <a:pPr algn="ctr"/>
            <a:r>
              <a:rPr lang="en-US" sz="5400" b="1" dirty="0"/>
              <a:t>instar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16CE7-5502-C5F7-2776-79F0CB57A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5888" y="1720634"/>
            <a:ext cx="571484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The stages between an insect larva’s molts are called </a:t>
            </a:r>
            <a:r>
              <a:rPr lang="en-US" sz="4000" b="1" dirty="0"/>
              <a:t>instars.</a:t>
            </a:r>
            <a:r>
              <a:rPr lang="en-US" sz="40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19360-5FF4-F6C2-26C1-CCDDDC5653AA}"/>
              </a:ext>
            </a:extLst>
          </p:cNvPr>
          <p:cNvSpPr txBox="1"/>
          <p:nvPr/>
        </p:nvSpPr>
        <p:spPr>
          <a:xfrm>
            <a:off x="7696774" y="6196951"/>
            <a:ext cx="387233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"</a:t>
            </a:r>
            <a:r>
              <a:rPr lang="en-US" sz="800" b="0" i="0" dirty="0">
                <a:effectLst/>
                <a:latin typeface="Inter"/>
                <a:hlinkClick r:id="rId2"/>
              </a:rPr>
              <a:t>Antheraea pernyi 1st instar 1 sjh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" by </a:t>
            </a:r>
            <a:r>
              <a:rPr lang="en-US" sz="800" b="0" i="0" dirty="0">
                <a:effectLst/>
                <a:latin typeface="Inter"/>
                <a:hlinkClick r:id="rId3"/>
              </a:rPr>
              <a:t>No machine-readable author provided. Kugamazog~commonswiki assumed (based on copyright claims).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 is licensed under </a:t>
            </a:r>
            <a:r>
              <a:rPr lang="en-US" sz="800" b="0" i="0" dirty="0">
                <a:effectLst/>
                <a:latin typeface="Inter"/>
                <a:hlinkClick r:id="rId4"/>
              </a:rPr>
              <a:t>CC BY-SA 2.5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.</a:t>
            </a:r>
            <a:endParaRPr lang="en-US" sz="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AB23207-AFD7-6090-C54E-FA7C19DC67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rcRect/>
          <a:stretch/>
        </p:blipFill>
        <p:spPr>
          <a:xfrm>
            <a:off x="7696774" y="395071"/>
            <a:ext cx="3872332" cy="5831826"/>
          </a:xfrm>
        </p:spPr>
      </p:pic>
    </p:spTree>
    <p:extLst>
      <p:ext uri="{BB962C8B-B14F-4D97-AF65-F5344CB8AC3E}">
        <p14:creationId xmlns:p14="http://schemas.microsoft.com/office/powerpoint/2010/main" val="2766413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0079-6951-F301-D3B4-25B0A808A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molting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24398-3DF1-8461-D536-4BB53411A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5921" y="1518409"/>
            <a:ext cx="594494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During the </a:t>
            </a:r>
            <a:r>
              <a:rPr lang="en-US" sz="4000" b="1" dirty="0"/>
              <a:t>molting</a:t>
            </a:r>
            <a:r>
              <a:rPr lang="en-US" sz="4000" dirty="0"/>
              <a:t> process, a caterpillar sheds and replaces skin </a:t>
            </a:r>
            <a:r>
              <a:rPr lang="en-US" sz="4000"/>
              <a:t>as it </a:t>
            </a:r>
            <a:r>
              <a:rPr lang="en-US" sz="4000" dirty="0"/>
              <a:t>grows.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A9A49B1-6ACA-B638-3B56-4E6DC7E8DF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/>
        </p:blipFill>
        <p:spPr bwMode="auto">
          <a:xfrm>
            <a:off x="7435124" y="1428488"/>
            <a:ext cx="4204941" cy="484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BCFA17-35D7-7E74-B81C-0E1B7AC5C8C3}"/>
              </a:ext>
            </a:extLst>
          </p:cNvPr>
          <p:cNvSpPr txBox="1"/>
          <p:nvPr/>
        </p:nvSpPr>
        <p:spPr>
          <a:xfrm>
            <a:off x="7338163" y="6277431"/>
            <a:ext cx="4680621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"</a:t>
            </a:r>
            <a:r>
              <a:rPr lang="en-US" sz="800" b="0" i="0" dirty="0">
                <a:effectLst/>
                <a:latin typeface="Inter"/>
                <a:hlinkClick r:id="rId3"/>
              </a:rPr>
              <a:t>Cicada molting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" by </a:t>
            </a:r>
            <a:r>
              <a:rPr lang="en-US" sz="800" b="0" i="0" dirty="0">
                <a:effectLst/>
                <a:latin typeface="Inter"/>
                <a:hlinkClick r:id="rId4"/>
              </a:rPr>
              <a:t>Anita363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 is licensed under </a:t>
            </a:r>
            <a:r>
              <a:rPr lang="en-US" sz="800" b="0" i="0" dirty="0">
                <a:effectLst/>
                <a:latin typeface="Inter"/>
                <a:hlinkClick r:id="rId5"/>
              </a:rPr>
              <a:t>CC BY-NC 2.0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09566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F58B4-CF62-EF1B-671D-352CF13DA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dirty="0"/>
              <a:t>tracking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0FE3D-BED4-6851-941C-8A469ED7C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463" y="1740926"/>
            <a:ext cx="523289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The process of following something or someone is called </a:t>
            </a:r>
            <a:r>
              <a:rPr lang="en-US" sz="4000" b="1" dirty="0"/>
              <a:t>tracking</a:t>
            </a:r>
            <a:r>
              <a:rPr lang="en-US" sz="4000" dirty="0"/>
              <a:t>.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9877CC2-7AAD-A33B-55EB-FB11DD6C968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/>
        </p:blipFill>
        <p:spPr bwMode="auto">
          <a:xfrm>
            <a:off x="6096000" y="1740926"/>
            <a:ext cx="575681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8E127A-39C5-4A5C-B0E2-38A754854573}"/>
              </a:ext>
            </a:extLst>
          </p:cNvPr>
          <p:cNvSpPr txBox="1"/>
          <p:nvPr/>
        </p:nvSpPr>
        <p:spPr>
          <a:xfrm>
            <a:off x="6172200" y="6092264"/>
            <a:ext cx="5556337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"</a:t>
            </a:r>
            <a:r>
              <a:rPr lang="en-US" sz="800" b="0" i="0" dirty="0">
                <a:effectLst/>
                <a:latin typeface="Inter"/>
                <a:hlinkClick r:id="rId3"/>
              </a:rPr>
              <a:t>Snow Tracks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" by </a:t>
            </a:r>
            <a:r>
              <a:rPr lang="en-US" sz="800" b="0" i="0" dirty="0">
                <a:effectLst/>
                <a:latin typeface="Inter"/>
                <a:hlinkClick r:id="rId4"/>
              </a:rPr>
              <a:t>Chalkie_CC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 is licensed under </a:t>
            </a:r>
            <a:r>
              <a:rPr lang="en-US" sz="800" b="0" i="0" dirty="0">
                <a:effectLst/>
                <a:latin typeface="Inter"/>
                <a:hlinkClick r:id="rId5"/>
              </a:rPr>
              <a:t>CC BY-NC 2.0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38222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6D883-4BE1-E42F-4C5F-A51E6674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scientific Illustration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71EF-2C9F-9418-AF62-6EC81C618A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8564"/>
            <a:ext cx="569412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A </a:t>
            </a:r>
            <a:r>
              <a:rPr lang="en-US" sz="4000" b="1" dirty="0"/>
              <a:t>scientific illustration</a:t>
            </a:r>
            <a:r>
              <a:rPr lang="en-US" sz="4000" dirty="0"/>
              <a:t> is picture or diagram that explains or helps make something clear, such as the anatomy of a shrimp. </a:t>
            </a:r>
          </a:p>
        </p:txBody>
      </p:sp>
      <p:pic>
        <p:nvPicPr>
          <p:cNvPr id="7" name="Picture 6" descr="A drawing of a lobster&#10;&#10;Description automatically generated">
            <a:extLst>
              <a:ext uri="{FF2B5EF4-FFF2-40B4-BE49-F238E27FC236}">
                <a16:creationId xmlns:a16="http://schemas.microsoft.com/office/drawing/2014/main" id="{1C9A692E-A305-3B30-8400-87E422B6BE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1" t="2359" r="5690"/>
          <a:stretch/>
        </p:blipFill>
        <p:spPr bwMode="auto">
          <a:xfrm>
            <a:off x="6995985" y="1431196"/>
            <a:ext cx="4357815" cy="45777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96D129-BB60-6F89-FA74-C3CDC6889B7D}"/>
              </a:ext>
            </a:extLst>
          </p:cNvPr>
          <p:cNvSpPr txBox="1"/>
          <p:nvPr/>
        </p:nvSpPr>
        <p:spPr>
          <a:xfrm>
            <a:off x="7801599" y="6114209"/>
            <a:ext cx="27465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"Caprella andreae"</a:t>
            </a:r>
            <a:r>
              <a:rPr lang="en-US" sz="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by </a:t>
            </a:r>
            <a:r>
              <a:rPr lang="en-US" sz="800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Martin Mak</a:t>
            </a:r>
            <a:r>
              <a:rPr lang="en-US" sz="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is licensed under </a:t>
            </a:r>
            <a:r>
              <a:rPr lang="en-US" sz="800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CC BY 3.0</a:t>
            </a:r>
            <a:endParaRPr lang="en-US" sz="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588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E009A-0B86-B2AB-9F34-ACF7DD03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scientific description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83E75-E987-88C1-4076-5EC759C63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498" y="1501674"/>
            <a:ext cx="609846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1" dirty="0"/>
              <a:t>Scientific description </a:t>
            </a:r>
            <a:r>
              <a:rPr lang="en-US" sz="4000" dirty="0"/>
              <a:t>uses details or evidence based on observation to help visualize or explain a subject being described. </a:t>
            </a:r>
          </a:p>
        </p:txBody>
      </p:sp>
      <p:pic>
        <p:nvPicPr>
          <p:cNvPr id="10242" name="Picture 2" descr="Scientific Drawings">
            <a:extLst>
              <a:ext uri="{FF2B5EF4-FFF2-40B4-BE49-F238E27FC236}">
                <a16:creationId xmlns:a16="http://schemas.microsoft.com/office/drawing/2014/main" id="{E285499C-23B6-CEE3-C511-CECCF755CA7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546" y="1501674"/>
            <a:ext cx="3759886" cy="484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74088A-74D1-65E7-EE3F-D37BDBBB1F8A}"/>
              </a:ext>
            </a:extLst>
          </p:cNvPr>
          <p:cNvSpPr txBox="1"/>
          <p:nvPr/>
        </p:nvSpPr>
        <p:spPr>
          <a:xfrm>
            <a:off x="7070745" y="6350696"/>
            <a:ext cx="4621613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"</a:t>
            </a:r>
            <a:r>
              <a:rPr lang="en-US" sz="800" b="0" i="0" dirty="0">
                <a:effectLst/>
                <a:latin typeface="Inter"/>
                <a:hlinkClick r:id="rId3"/>
              </a:rPr>
              <a:t>Scientific Drawings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" by </a:t>
            </a:r>
            <a:r>
              <a:rPr lang="en-US" sz="800" b="0" i="0" dirty="0">
                <a:effectLst/>
                <a:latin typeface="Inter"/>
                <a:hlinkClick r:id="rId4"/>
              </a:rPr>
              <a:t>BLM Alaska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 is marked with </a:t>
            </a:r>
            <a:r>
              <a:rPr lang="en-US" sz="800" b="0" i="0" dirty="0">
                <a:effectLst/>
                <a:latin typeface="Inter"/>
                <a:hlinkClick r:id="rId5"/>
              </a:rPr>
              <a:t>Public Domain Mark 1.0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21620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94466-9D9A-E5FE-1C04-62EC36AFE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dirty="0"/>
              <a:t>collaboration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BFD47-FF0A-9EAA-A61C-3E9F0D002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895" y="1758156"/>
            <a:ext cx="522663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1" dirty="0"/>
              <a:t>Collaboration</a:t>
            </a:r>
            <a:r>
              <a:rPr lang="en-US" sz="4000" dirty="0"/>
              <a:t> occurs when two or more people work together, learn from each other, and communicate with each other. 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ED02E2F-4ACC-EE10-2C09-327D583F61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/>
        </p:blipFill>
        <p:spPr bwMode="auto">
          <a:xfrm>
            <a:off x="6172200" y="1714511"/>
            <a:ext cx="5639844" cy="422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CAF6A6-7950-2359-4B87-275DFB8CC09B}"/>
              </a:ext>
            </a:extLst>
          </p:cNvPr>
          <p:cNvSpPr txBox="1"/>
          <p:nvPr/>
        </p:nvSpPr>
        <p:spPr>
          <a:xfrm>
            <a:off x="6172202" y="6002151"/>
            <a:ext cx="5740050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"</a:t>
            </a:r>
            <a:r>
              <a:rPr lang="en-US" sz="800" b="0" i="0">
                <a:effectLst/>
                <a:latin typeface="Inter"/>
                <a:hlinkClick r:id="rId3"/>
              </a:rPr>
              <a:t>Collaboration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" by </a:t>
            </a:r>
            <a:r>
              <a:rPr lang="en-US" sz="800" b="0" i="0">
                <a:effectLst/>
                <a:latin typeface="Inter"/>
                <a:hlinkClick r:id="rId4"/>
              </a:rPr>
              <a:t>quinn.anya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 is licensed under </a:t>
            </a:r>
            <a:r>
              <a:rPr lang="en-US" sz="800" b="0" i="0">
                <a:effectLst/>
                <a:latin typeface="Inter"/>
                <a:hlinkClick r:id="rId5"/>
              </a:rPr>
              <a:t>CC BY-SA 2.0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.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072829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096DF-0063-94A2-B170-88AB44ED9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863FE-FDD1-A071-7B03-D9A6A5DBB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43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1" dirty="0"/>
              <a:t>Migration</a:t>
            </a:r>
            <a:r>
              <a:rPr lang="en-US" sz="4000" dirty="0"/>
              <a:t> is the seasonal movement of animals from one region to another. 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23904029-EB1C-1B9B-A924-BD84C26789F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/>
        </p:blipFill>
        <p:spPr bwMode="auto">
          <a:xfrm>
            <a:off x="6096000" y="1696995"/>
            <a:ext cx="5728570" cy="420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6A64D2-D741-2433-475E-5577B759B632}"/>
              </a:ext>
            </a:extLst>
          </p:cNvPr>
          <p:cNvSpPr txBox="1"/>
          <p:nvPr/>
        </p:nvSpPr>
        <p:spPr>
          <a:xfrm>
            <a:off x="6096000" y="5903539"/>
            <a:ext cx="584130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"Sandhill Migration on the Platte River" by USFWS Mountain Prairie is licensed under CC BY 2.0. To view a copy of this license, visit https://</a:t>
            </a:r>
            <a:r>
              <a:rPr lang="en-US" sz="800" b="0" i="0" dirty="0" err="1">
                <a:solidFill>
                  <a:srgbClr val="232323"/>
                </a:solidFill>
                <a:effectLst/>
                <a:latin typeface="Inter"/>
              </a:rPr>
              <a:t>creativecommons.org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/licenses/by/2.0/?ref=</a:t>
            </a:r>
            <a:r>
              <a:rPr lang="en-US" sz="800" b="0" i="0" dirty="0" err="1">
                <a:solidFill>
                  <a:srgbClr val="232323"/>
                </a:solidFill>
                <a:effectLst/>
                <a:latin typeface="Inter"/>
              </a:rPr>
              <a:t>openverse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20532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096DF-0063-94A2-B170-88AB44ED9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gliding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863FE-FDD1-A071-7B03-D9A6A5DBB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43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>
              <a:spcBef>
                <a:spcPts val="72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a butterfly is </a:t>
            </a:r>
            <a:r>
              <a:rPr lang="en-US" sz="4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gliding, </a:t>
            </a:r>
            <a:r>
              <a:rPr lang="en-US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it flies smoothly without flapping its wings.</a:t>
            </a:r>
            <a:r>
              <a:rPr lang="en-US" sz="44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 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A64D2-D741-2433-475E-5577B759B632}"/>
              </a:ext>
            </a:extLst>
          </p:cNvPr>
          <p:cNvSpPr txBox="1"/>
          <p:nvPr/>
        </p:nvSpPr>
        <p:spPr>
          <a:xfrm>
            <a:off x="6202440" y="6042851"/>
            <a:ext cx="515136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0" i="0" dirty="0">
                <a:solidFill>
                  <a:srgbClr val="0000FF"/>
                </a:solidFill>
                <a:effectLst/>
                <a:latin typeface="Open Sans" panose="020F0502020204030204" pitchFamily="34" charset="0"/>
                <a:hlinkClick r:id="rId2"/>
              </a:rPr>
              <a:t>"More details Large Blue butterfly, Maculinea arion, Rabastens-de-Bigorre, Hautes Pyrénées, France"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by </a:t>
            </a:r>
            <a:r>
              <a:rPr lang="en-US" sz="800" b="0" i="0" dirty="0" err="1">
                <a:solidFill>
                  <a:srgbClr val="0000FF"/>
                </a:solidFill>
                <a:effectLst/>
                <a:latin typeface="Open Sans" panose="020B0606030504020204" pitchFamily="34" charset="0"/>
              </a:rPr>
              <a:t>PJC&amp;Co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licensed under </a:t>
            </a:r>
            <a:r>
              <a:rPr lang="en-US" sz="800" b="0" i="0" dirty="0">
                <a:solidFill>
                  <a:srgbClr val="0000FF"/>
                </a:solidFill>
                <a:effectLst/>
                <a:latin typeface="Open Sans" panose="020B0606030504020204" pitchFamily="34" charset="0"/>
                <a:hlinkClick r:id="rId3"/>
              </a:rPr>
              <a:t>CC BY 3.0</a:t>
            </a:r>
            <a:endParaRPr lang="en-US" sz="800" dirty="0"/>
          </a:p>
        </p:txBody>
      </p:sp>
      <p:pic>
        <p:nvPicPr>
          <p:cNvPr id="4" name="Picture 3" descr="A butterfly on a plant&#10;&#10;Description automatically generated">
            <a:extLst>
              <a:ext uri="{FF2B5EF4-FFF2-40B4-BE49-F238E27FC236}">
                <a16:creationId xmlns:a16="http://schemas.microsoft.com/office/drawing/2014/main" id="{33B819AB-3220-9587-5B3C-32F1B51DC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440" y="1825625"/>
            <a:ext cx="5151360" cy="421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78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5DACA-9695-0C4C-2DE4-CA8A3B6A3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2969B-0570-2C37-A042-265D7FAB3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297" y="1862173"/>
            <a:ext cx="5711043" cy="39108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A </a:t>
            </a:r>
            <a:r>
              <a:rPr lang="en-US" sz="4000" b="1" dirty="0"/>
              <a:t>team</a:t>
            </a:r>
            <a:r>
              <a:rPr lang="en-US" sz="4000" dirty="0"/>
              <a:t>, or teamwork, is a group of people who work together to accomplish a goal or task.  </a:t>
            </a:r>
          </a:p>
        </p:txBody>
      </p:sp>
      <p:pic>
        <p:nvPicPr>
          <p:cNvPr id="13314" name="Picture 2" descr="Student teams to compete in eCYBERMISSION science competition finals.">
            <a:extLst>
              <a:ext uri="{FF2B5EF4-FFF2-40B4-BE49-F238E27FC236}">
                <a16:creationId xmlns:a16="http://schemas.microsoft.com/office/drawing/2014/main" id="{C034BC71-A348-96C0-746B-D758DA6FE32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164" y="1863696"/>
            <a:ext cx="5812364" cy="313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02D9AF-9307-468E-AE83-E00ADA6D85AC}"/>
              </a:ext>
            </a:extLst>
          </p:cNvPr>
          <p:cNvSpPr txBox="1"/>
          <p:nvPr/>
        </p:nvSpPr>
        <p:spPr>
          <a:xfrm>
            <a:off x="6052178" y="4993102"/>
            <a:ext cx="580552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"</a:t>
            </a:r>
            <a:r>
              <a:rPr lang="en-US" sz="800" b="0" i="0" dirty="0">
                <a:effectLst/>
                <a:latin typeface="Inter"/>
                <a:hlinkClick r:id="rId3"/>
              </a:rPr>
              <a:t>Student teams to compete in eCYBERMISSION science competition finals.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" by </a:t>
            </a:r>
            <a:r>
              <a:rPr lang="en-US" sz="800" b="0" i="0" dirty="0">
                <a:effectLst/>
                <a:latin typeface="Inter"/>
                <a:hlinkClick r:id="rId4"/>
              </a:rPr>
              <a:t>U.S. Army Combat Capabilities Development Command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 is licensed under </a:t>
            </a:r>
            <a:r>
              <a:rPr lang="en-US" sz="800" b="0" i="0" dirty="0">
                <a:effectLst/>
                <a:latin typeface="Inter"/>
                <a:hlinkClick r:id="rId5"/>
              </a:rPr>
              <a:t>CC BY 2.0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9921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D6D4-1C1D-9385-5C8A-42272914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547" y="799295"/>
            <a:ext cx="4721549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/>
            <a:r>
              <a:rPr lang="en-US" sz="7200" b="1" dirty="0">
                <a:latin typeface="+mn-lt"/>
              </a:rPr>
              <a:t>analyze</a:t>
            </a:r>
            <a:endParaRPr lang="en-US" sz="72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B9C5D-C0E3-FD26-167A-FFF451556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649" y="2548661"/>
            <a:ext cx="5988571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457200">
              <a:buNone/>
            </a:pPr>
            <a:r>
              <a:rPr lang="en-US" sz="4400" b="1" dirty="0"/>
              <a:t>Analyze</a:t>
            </a:r>
            <a:r>
              <a:rPr lang="en-US" sz="4400" dirty="0"/>
              <a:t> means to carefully examine details or specific information.</a:t>
            </a:r>
          </a:p>
          <a:p>
            <a:pPr marL="0" indent="0" defTabSz="457200"/>
            <a:endParaRPr lang="en-US" sz="4800" dirty="0"/>
          </a:p>
        </p:txBody>
      </p:sp>
      <p:pic>
        <p:nvPicPr>
          <p:cNvPr id="6" name="Picture 5" descr="A hand holding a pen over a graph&#10;&#10;Description automatically generated">
            <a:extLst>
              <a:ext uri="{FF2B5EF4-FFF2-40B4-BE49-F238E27FC236}">
                <a16:creationId xmlns:a16="http://schemas.microsoft.com/office/drawing/2014/main" id="{E59DA379-1251-0BB4-C0B3-4CE6B840C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88" y="499729"/>
            <a:ext cx="4791590" cy="6028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3BA258-4905-EED3-AC7B-1FA4555C6B8F}"/>
              </a:ext>
            </a:extLst>
          </p:cNvPr>
          <p:cNvSpPr txBox="1"/>
          <p:nvPr/>
        </p:nvSpPr>
        <p:spPr>
          <a:xfrm>
            <a:off x="528970" y="6528390"/>
            <a:ext cx="304711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800" dirty="0"/>
              <a:t> by Unknown author is licensed under </a:t>
            </a:r>
            <a:r>
              <a:rPr lang="en-US" sz="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8120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3716C4-8292-AA21-A434-1F404908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scientist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74A469-8948-DF00-5C48-2F242A385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942" y="2011984"/>
            <a:ext cx="469680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A </a:t>
            </a:r>
            <a:r>
              <a:rPr lang="en-US" sz="4000" b="1" dirty="0"/>
              <a:t>scientist</a:t>
            </a:r>
            <a:r>
              <a:rPr lang="en-US" sz="4000" dirty="0"/>
              <a:t> is a person who is an expert in or who studies aspects of the natural or physical world.  </a:t>
            </a:r>
          </a:p>
        </p:txBody>
      </p:sp>
      <p:pic>
        <p:nvPicPr>
          <p:cNvPr id="8" name="Content Placeholder 7" descr="Scientist working in laboratory">
            <a:extLst>
              <a:ext uri="{FF2B5EF4-FFF2-40B4-BE49-F238E27FC236}">
                <a16:creationId xmlns:a16="http://schemas.microsoft.com/office/drawing/2014/main" id="{A1149985-65F0-DBA7-517F-1213E8C9F3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8954" y="2011984"/>
            <a:ext cx="5181600" cy="3456106"/>
          </a:xfrm>
        </p:spPr>
      </p:pic>
    </p:spTree>
    <p:extLst>
      <p:ext uri="{BB962C8B-B14F-4D97-AF65-F5344CB8AC3E}">
        <p14:creationId xmlns:p14="http://schemas.microsoft.com/office/powerpoint/2010/main" val="660329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F28BF-49CA-BFE4-D19B-88DAC9734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chrysalis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A44F2-2FEE-E9AC-0A56-B9AE6CBDA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7383" y="1750763"/>
            <a:ext cx="536793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A </a:t>
            </a:r>
            <a:r>
              <a:rPr lang="en-US" sz="4000" b="1" dirty="0"/>
              <a:t>chrysalis</a:t>
            </a:r>
            <a:r>
              <a:rPr lang="en-US" sz="4000" dirty="0"/>
              <a:t> is the hard outer covering that protects a pupa.</a:t>
            </a:r>
          </a:p>
        </p:txBody>
      </p:sp>
      <p:pic>
        <p:nvPicPr>
          <p:cNvPr id="14338" name="Picture 2" descr="Be-Jeweled Monarch (Butterfly) Chrysalis">
            <a:extLst>
              <a:ext uri="{FF2B5EF4-FFF2-40B4-BE49-F238E27FC236}">
                <a16:creationId xmlns:a16="http://schemas.microsoft.com/office/drawing/2014/main" id="{B8395A90-3AD1-F39C-8C91-949BE31052E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513" y="1750763"/>
            <a:ext cx="5765104" cy="408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5380DE-7273-0290-61AA-90ACF7C19D7E}"/>
              </a:ext>
            </a:extLst>
          </p:cNvPr>
          <p:cNvSpPr txBox="1"/>
          <p:nvPr/>
        </p:nvSpPr>
        <p:spPr>
          <a:xfrm>
            <a:off x="5999513" y="5836143"/>
            <a:ext cx="5877836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"</a:t>
            </a:r>
            <a:r>
              <a:rPr lang="en-US" sz="800" b="0" i="0">
                <a:effectLst/>
                <a:latin typeface="Inter"/>
                <a:hlinkClick r:id="rId3"/>
              </a:rPr>
              <a:t>Be-Jeweled Monarch (Butterfly) Chrysalis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" by </a:t>
            </a:r>
            <a:r>
              <a:rPr lang="en-US" sz="800" b="0" i="0">
                <a:effectLst/>
                <a:latin typeface="Inter"/>
                <a:hlinkClick r:id="rId4"/>
              </a:rPr>
              <a:t>goingslo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 is licensed under </a:t>
            </a:r>
            <a:r>
              <a:rPr lang="en-US" sz="800" b="0" i="0">
                <a:effectLst/>
                <a:latin typeface="Inter"/>
                <a:hlinkClick r:id="rId5"/>
              </a:rPr>
              <a:t>CC BY 2.0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.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013084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1E91E-B366-1FDF-5763-C7348AC7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pupa/pupae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908E6-6439-1FC2-2FC9-189CB2DF7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691" y="1637010"/>
            <a:ext cx="544759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dirty="0"/>
              <a:t>An insect </a:t>
            </a:r>
            <a:r>
              <a:rPr lang="en-US" sz="3600" b="1" dirty="0"/>
              <a:t>pupa</a:t>
            </a:r>
            <a:r>
              <a:rPr lang="en-US" sz="3600" dirty="0"/>
              <a:t> is in the stage of development between a larva and a fully grown adult (pupa is singular, pupae is plural). </a:t>
            </a:r>
            <a:endParaRPr lang="en-US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000E12DA-0365-AAEB-C320-0FA1D186089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/>
        </p:blipFill>
        <p:spPr bwMode="auto">
          <a:xfrm>
            <a:off x="6285796" y="1397689"/>
            <a:ext cx="5413513" cy="444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8671B7-7955-D2F4-4320-EAA57D7344D1}"/>
              </a:ext>
            </a:extLst>
          </p:cNvPr>
          <p:cNvSpPr txBox="1"/>
          <p:nvPr/>
        </p:nvSpPr>
        <p:spPr>
          <a:xfrm>
            <a:off x="6285796" y="5880882"/>
            <a:ext cx="541351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"Painted Lady (Vanessa </a:t>
            </a:r>
            <a:r>
              <a:rPr lang="en-US" sz="800" b="0" i="0" dirty="0" err="1">
                <a:solidFill>
                  <a:srgbClr val="232323"/>
                </a:solidFill>
                <a:effectLst/>
                <a:latin typeface="Inter"/>
              </a:rPr>
              <a:t>cardui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) butterfly pupa" by Deanster1983 who's on and off is licensed under CC BY-ND 2.0. To view a copy of this license, visit https://</a:t>
            </a:r>
            <a:r>
              <a:rPr lang="en-US" sz="800" b="0" i="0" dirty="0" err="1">
                <a:solidFill>
                  <a:srgbClr val="232323"/>
                </a:solidFill>
                <a:effectLst/>
                <a:latin typeface="Inter"/>
              </a:rPr>
              <a:t>creativecommons.org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/licenses/by-</a:t>
            </a:r>
            <a:r>
              <a:rPr lang="en-US" sz="800" b="0" i="0" dirty="0" err="1">
                <a:solidFill>
                  <a:srgbClr val="232323"/>
                </a:solidFill>
                <a:effectLst/>
                <a:latin typeface="Inter"/>
              </a:rPr>
              <a:t>nd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/2.0/?ref=</a:t>
            </a:r>
            <a:r>
              <a:rPr lang="en-US" sz="800" b="0" i="0" dirty="0" err="1">
                <a:solidFill>
                  <a:srgbClr val="232323"/>
                </a:solidFill>
                <a:effectLst/>
                <a:latin typeface="Inter"/>
              </a:rPr>
              <a:t>openverse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41940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1E91E-B366-1FDF-5763-C7348AC7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spinneret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908E6-6439-1FC2-2FC9-189CB2DF7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691" y="1637010"/>
            <a:ext cx="5226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kern="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 </a:t>
            </a:r>
            <a:r>
              <a:rPr lang="en-US" sz="4000" b="1" kern="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spinneret</a:t>
            </a:r>
            <a:r>
              <a:rPr lang="en-US" sz="4000" kern="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is the tubelike structure on a caterpillar’s mouth that produces liquid silk.</a:t>
            </a:r>
            <a:r>
              <a:rPr lang="en-US" sz="4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000E12DA-0365-AAEB-C320-0FA1D186089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/>
        </p:blipFill>
        <p:spPr bwMode="auto">
          <a:xfrm>
            <a:off x="6520552" y="1590261"/>
            <a:ext cx="5178757" cy="424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8671B7-7955-D2F4-4320-EAA57D7344D1}"/>
              </a:ext>
            </a:extLst>
          </p:cNvPr>
          <p:cNvSpPr txBox="1"/>
          <p:nvPr/>
        </p:nvSpPr>
        <p:spPr>
          <a:xfrm>
            <a:off x="6472826" y="5880882"/>
            <a:ext cx="522648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"Painted Lady caterpillar - Vanessa </a:t>
            </a:r>
            <a:r>
              <a:rPr lang="en-US" sz="800" b="0" i="0" dirty="0" err="1">
                <a:solidFill>
                  <a:srgbClr val="232323"/>
                </a:solidFill>
                <a:effectLst/>
                <a:latin typeface="Inter"/>
              </a:rPr>
              <a:t>cardui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 on Bristly Fiddleneck - </a:t>
            </a:r>
            <a:r>
              <a:rPr lang="en-US" sz="800" b="0" i="0" dirty="0" err="1">
                <a:solidFill>
                  <a:srgbClr val="232323"/>
                </a:solidFill>
                <a:effectLst/>
                <a:latin typeface="Inter"/>
              </a:rPr>
              <a:t>Amsinckia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 </a:t>
            </a:r>
            <a:r>
              <a:rPr lang="en-US" sz="800" b="0" i="0" dirty="0" err="1">
                <a:solidFill>
                  <a:srgbClr val="232323"/>
                </a:solidFill>
                <a:effectLst/>
                <a:latin typeface="Inter"/>
              </a:rPr>
              <a:t>tessellata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, Joshua Tree National Park, Twentynine Palms, California" by Judy Gallagher is licensed under CC BY 2.0. To view a copy of this license, visit https://</a:t>
            </a:r>
            <a:r>
              <a:rPr lang="en-US" sz="800" b="0" i="0" dirty="0" err="1">
                <a:solidFill>
                  <a:srgbClr val="232323"/>
                </a:solidFill>
                <a:effectLst/>
                <a:latin typeface="Inter"/>
              </a:rPr>
              <a:t>creativecommons.org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/licenses/by/2.0/?ref=</a:t>
            </a:r>
            <a:r>
              <a:rPr lang="en-US" sz="800" b="0" i="0" dirty="0" err="1">
                <a:solidFill>
                  <a:srgbClr val="232323"/>
                </a:solidFill>
                <a:effectLst/>
                <a:latin typeface="Inter"/>
              </a:rPr>
              <a:t>openverse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95085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C706-CC03-3EBC-EE7B-C283B9DFC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life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790FA-5F68-C6AB-6AB9-46D0B14D9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5989" y="1881507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A </a:t>
            </a:r>
            <a:r>
              <a:rPr lang="en-US" sz="4000" b="1" dirty="0"/>
              <a:t>life cycle </a:t>
            </a:r>
            <a:r>
              <a:rPr lang="en-US" sz="4000" dirty="0"/>
              <a:t>describes the stages or changes an organism goes through during its life.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EDD93-1E1B-D576-F2AA-344027861F69}"/>
              </a:ext>
            </a:extLst>
          </p:cNvPr>
          <p:cNvSpPr txBox="1"/>
          <p:nvPr/>
        </p:nvSpPr>
        <p:spPr>
          <a:xfrm>
            <a:off x="6339216" y="6048179"/>
            <a:ext cx="5376795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Adobe Stock Image #94927008</a:t>
            </a:r>
            <a:endParaRPr lang="en-US" sz="8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4701BD-C0A6-34A2-6E65-DAA693E645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1696842"/>
            <a:ext cx="5438532" cy="4351337"/>
          </a:xfrm>
        </p:spPr>
      </p:pic>
    </p:spTree>
    <p:extLst>
      <p:ext uri="{BB962C8B-B14F-4D97-AF65-F5344CB8AC3E}">
        <p14:creationId xmlns:p14="http://schemas.microsoft.com/office/powerpoint/2010/main" val="850743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DC473-5E93-62F1-25A9-370ECB625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metamorphosis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E9A09-CE1C-9028-BAD1-66A68451D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148" y="2057513"/>
            <a:ext cx="5181600" cy="41194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When animals or insects go through a dramatic change in a life cycle, it is called </a:t>
            </a:r>
            <a:r>
              <a:rPr lang="en-US" sz="4000" b="1" dirty="0"/>
              <a:t>metamorphosis</a:t>
            </a:r>
            <a:r>
              <a:rPr lang="en-US" sz="4000" dirty="0"/>
              <a:t>.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B9061197-89E6-D6EF-D6D3-CC418C12ED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/>
        </p:blipFill>
        <p:spPr bwMode="auto">
          <a:xfrm>
            <a:off x="6267189" y="2057513"/>
            <a:ext cx="5181600" cy="388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F81D3E-5390-405D-4B3A-67F1C131E935}"/>
              </a:ext>
            </a:extLst>
          </p:cNvPr>
          <p:cNvSpPr txBox="1"/>
          <p:nvPr/>
        </p:nvSpPr>
        <p:spPr>
          <a:xfrm>
            <a:off x="6267189" y="5961810"/>
            <a:ext cx="5181600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"</a:t>
            </a:r>
            <a:r>
              <a:rPr lang="en-US" sz="800" b="0" i="0">
                <a:effectLst/>
                <a:latin typeface="Inter"/>
                <a:hlinkClick r:id="rId4"/>
              </a:rPr>
              <a:t>Metamorphosis: Free as a Butterfly and Ready to Fly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" by </a:t>
            </a:r>
            <a:r>
              <a:rPr lang="en-US" sz="800" b="0" i="0">
                <a:effectLst/>
                <a:latin typeface="Inter"/>
                <a:hlinkClick r:id="rId5"/>
              </a:rPr>
              <a:t>chekabuje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 is licensed under </a:t>
            </a:r>
            <a:r>
              <a:rPr lang="en-US" sz="800" b="0" i="0">
                <a:effectLst/>
                <a:latin typeface="Inter"/>
                <a:hlinkClick r:id="rId6"/>
              </a:rPr>
              <a:t>CC BY-NC 2.0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.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08556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A25D3-17F0-8CB0-914B-A3EF4E49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organism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F835D-29C3-0961-AD67-D3CBF1302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411" y="1825625"/>
            <a:ext cx="578163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1" dirty="0"/>
              <a:t>Organisms</a:t>
            </a:r>
            <a:r>
              <a:rPr lang="en-US" sz="4000" dirty="0"/>
              <a:t> are living things that are able to carry out the actions needed to live, grow, and survive.   </a:t>
            </a:r>
          </a:p>
        </p:txBody>
      </p:sp>
      <p:pic>
        <p:nvPicPr>
          <p:cNvPr id="6" name="Content Placeholder 5" descr="Red-eyed tree frog">
            <a:extLst>
              <a:ext uri="{FF2B5EF4-FFF2-40B4-BE49-F238E27FC236}">
                <a16:creationId xmlns:a16="http://schemas.microsoft.com/office/drawing/2014/main" id="{C07E494C-07A6-3058-C650-F00D169DB7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46522" y="1825625"/>
            <a:ext cx="5181600" cy="3453556"/>
          </a:xfrm>
        </p:spPr>
      </p:pic>
    </p:spTree>
    <p:extLst>
      <p:ext uri="{BB962C8B-B14F-4D97-AF65-F5344CB8AC3E}">
        <p14:creationId xmlns:p14="http://schemas.microsoft.com/office/powerpoint/2010/main" val="1820457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6780D-17D2-6345-BA8F-97F7FAE10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larva/larvae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AF71C-8FDE-00DE-0C28-AF73EB129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0686" y="1851367"/>
            <a:ext cx="56515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A </a:t>
            </a:r>
            <a:r>
              <a:rPr lang="en-US" sz="4000" b="1" dirty="0"/>
              <a:t>larva</a:t>
            </a:r>
            <a:r>
              <a:rPr lang="en-US" sz="4000" dirty="0"/>
              <a:t> is the wingless, often wormlike form in the life cycle of a newly hatched insect (larva is singular, larvae is plural). </a:t>
            </a:r>
          </a:p>
        </p:txBody>
      </p:sp>
      <p:pic>
        <p:nvPicPr>
          <p:cNvPr id="1026" name="Picture 2" descr="Danaus plexippus, Monarch Butterfly Larvae">
            <a:extLst>
              <a:ext uri="{FF2B5EF4-FFF2-40B4-BE49-F238E27FC236}">
                <a16:creationId xmlns:a16="http://schemas.microsoft.com/office/drawing/2014/main" id="{406B328B-EFC2-3465-30E5-4DC142016F1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93924"/>
            <a:ext cx="4603314" cy="438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B0360E-DA15-95AD-865A-B9AFA609F25C}"/>
              </a:ext>
            </a:extLst>
          </p:cNvPr>
          <p:cNvSpPr txBox="1"/>
          <p:nvPr/>
        </p:nvSpPr>
        <p:spPr>
          <a:xfrm>
            <a:off x="6872498" y="6202705"/>
            <a:ext cx="4481302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"</a:t>
            </a:r>
            <a:r>
              <a:rPr lang="en-US" sz="800" b="0" i="0">
                <a:effectLst/>
                <a:latin typeface="Inter"/>
                <a:hlinkClick r:id="rId3"/>
              </a:rPr>
              <a:t>Danaus plexippus, Monarch Butterfly Larvae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" by </a:t>
            </a:r>
            <a:r>
              <a:rPr lang="en-US" sz="800" b="0" i="0">
                <a:effectLst/>
                <a:latin typeface="Inter"/>
                <a:hlinkClick r:id="rId4"/>
              </a:rPr>
              <a:t>David Illig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 is licensed under </a:t>
            </a:r>
            <a:r>
              <a:rPr lang="en-US" sz="800" b="0" i="0">
                <a:effectLst/>
                <a:latin typeface="Inter"/>
                <a:hlinkClick r:id="rId5"/>
              </a:rPr>
              <a:t>CC BY-NC-SA 2.0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.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77846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7D539-7FFF-A01E-4055-7F572A5F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caterpillar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9E0B3-A44B-AE3D-2908-D13875B193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2183" y="15208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A </a:t>
            </a:r>
            <a:r>
              <a:rPr lang="en-US" sz="4000" b="1" dirty="0"/>
              <a:t>caterpillar</a:t>
            </a:r>
            <a:r>
              <a:rPr lang="en-US" sz="4000" dirty="0"/>
              <a:t> is the larval stage in the life cycle of a butterfly.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6C4EF3-C978-652F-D6F5-0177B83762E5}"/>
              </a:ext>
            </a:extLst>
          </p:cNvPr>
          <p:cNvSpPr txBox="1"/>
          <p:nvPr/>
        </p:nvSpPr>
        <p:spPr>
          <a:xfrm>
            <a:off x="7481049" y="6231797"/>
            <a:ext cx="362622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"</a:t>
            </a:r>
            <a:r>
              <a:rPr lang="en-US" sz="800" b="0" i="0" dirty="0">
                <a:effectLst/>
                <a:latin typeface="Inter"/>
                <a:hlinkClick r:id="rId2"/>
              </a:rPr>
              <a:t>12 Days of Christmas Butterflies: #12 Monarch caterpillar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" by </a:t>
            </a:r>
            <a:r>
              <a:rPr lang="en-US" sz="800" b="0" i="0" dirty="0">
                <a:effectLst/>
                <a:latin typeface="Inter"/>
                <a:hlinkClick r:id="rId3"/>
              </a:rPr>
              <a:t>Vicki's Nature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 is licensed under </a:t>
            </a:r>
            <a:r>
              <a:rPr lang="en-US" sz="800" b="0" i="0" dirty="0">
                <a:effectLst/>
                <a:latin typeface="Inter"/>
                <a:hlinkClick r:id="rId4"/>
              </a:rPr>
              <a:t>CC BY-NC-ND 2.0</a:t>
            </a:r>
            <a:r>
              <a:rPr lang="en-US" sz="800" b="0" i="0" dirty="0">
                <a:solidFill>
                  <a:srgbClr val="232323"/>
                </a:solidFill>
                <a:effectLst/>
                <a:latin typeface="Inter"/>
              </a:rPr>
              <a:t>.</a:t>
            </a:r>
            <a:endParaRPr lang="en-US" sz="800" dirty="0"/>
          </a:p>
        </p:txBody>
      </p:sp>
      <p:pic>
        <p:nvPicPr>
          <p:cNvPr id="2054" name="Picture 6" descr="12 Days of Christmas Butterflies: #12 Monarch caterpillar">
            <a:extLst>
              <a:ext uri="{FF2B5EF4-FFF2-40B4-BE49-F238E27FC236}">
                <a16:creationId xmlns:a16="http://schemas.microsoft.com/office/drawing/2014/main" id="{531D20DD-3A81-59D3-684F-37D7792C3B9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174" y="1464463"/>
            <a:ext cx="3612990" cy="47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32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09C78-3F33-2A41-6FE6-85A60EEB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butterfly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0ACDB-5D9C-7D27-81F0-BA4A9B991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796" y="1896638"/>
            <a:ext cx="490653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4000" dirty="0"/>
              <a:t>When a caterpillar is transformed into a </a:t>
            </a:r>
            <a:r>
              <a:rPr lang="en-US" sz="4000" b="1" dirty="0"/>
              <a:t>butterfly, </a:t>
            </a:r>
            <a:r>
              <a:rPr lang="en-US" sz="4000" dirty="0"/>
              <a:t>it has reached the adult stage in its life cycle. </a:t>
            </a:r>
          </a:p>
        </p:txBody>
      </p:sp>
      <p:pic>
        <p:nvPicPr>
          <p:cNvPr id="3074" name="Picture 2" descr="butterfly">
            <a:extLst>
              <a:ext uri="{FF2B5EF4-FFF2-40B4-BE49-F238E27FC236}">
                <a16:creationId xmlns:a16="http://schemas.microsoft.com/office/drawing/2014/main" id="{71D8C632-2767-8ED3-9846-F70F2BEEF51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43" y="1896638"/>
            <a:ext cx="5477005" cy="364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0B8649-2BB5-E645-9AFE-2C11EB031A46}"/>
              </a:ext>
            </a:extLst>
          </p:cNvPr>
          <p:cNvSpPr txBox="1"/>
          <p:nvPr/>
        </p:nvSpPr>
        <p:spPr>
          <a:xfrm>
            <a:off x="6096001" y="5543811"/>
            <a:ext cx="5326691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"</a:t>
            </a:r>
            <a:r>
              <a:rPr lang="en-US" sz="800" b="0" i="0">
                <a:effectLst/>
                <a:latin typeface="Inter"/>
                <a:hlinkClick r:id="rId3"/>
              </a:rPr>
              <a:t>butterfly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" by </a:t>
            </a:r>
            <a:r>
              <a:rPr lang="en-US" sz="800" b="0" i="0">
                <a:effectLst/>
                <a:latin typeface="Inter"/>
                <a:hlinkClick r:id="rId4"/>
              </a:rPr>
              <a:t>davidyuweb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 is licensed under </a:t>
            </a:r>
            <a:r>
              <a:rPr lang="en-US" sz="800" b="0" i="0">
                <a:effectLst/>
                <a:latin typeface="Inter"/>
                <a:hlinkClick r:id="rId5"/>
              </a:rPr>
              <a:t>CC BY-NC 2.0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.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492022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26186-7E08-CA1A-1BDE-4D0FEA576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habitat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D3B1E-CBD6-B22C-9C19-E0B1DFECD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408" y="1910082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A </a:t>
            </a:r>
            <a:r>
              <a:rPr lang="en-US" sz="4000" b="1" dirty="0"/>
              <a:t>habitat</a:t>
            </a:r>
            <a:r>
              <a:rPr lang="en-US" sz="4000" dirty="0"/>
              <a:t> is the place where an organism usually lives and grows.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0B7FB-1AE9-2FBC-0A56-E5381B481EB4}"/>
              </a:ext>
            </a:extLst>
          </p:cNvPr>
          <p:cNvSpPr txBox="1"/>
          <p:nvPr/>
        </p:nvSpPr>
        <p:spPr>
          <a:xfrm>
            <a:off x="6172200" y="5619554"/>
            <a:ext cx="5566253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"</a:t>
            </a:r>
            <a:r>
              <a:rPr lang="en-US" sz="800" b="0" i="0">
                <a:effectLst/>
                <a:latin typeface="Inter"/>
                <a:hlinkClick r:id="rId2"/>
              </a:rPr>
              <a:t>Forest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" by </a:t>
            </a:r>
            <a:r>
              <a:rPr lang="en-US" sz="800" b="0" i="0">
                <a:effectLst/>
                <a:latin typeface="Inter"/>
                <a:hlinkClick r:id="rId3"/>
              </a:rPr>
              <a:t>targut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 is licensed under </a:t>
            </a:r>
            <a:r>
              <a:rPr lang="en-US" sz="800" b="0" i="0">
                <a:effectLst/>
                <a:latin typeface="Inter"/>
                <a:hlinkClick r:id="rId4"/>
              </a:rPr>
              <a:t>CC BY 2.0</a:t>
            </a:r>
            <a:r>
              <a:rPr lang="en-US" sz="800" b="0" i="0">
                <a:solidFill>
                  <a:srgbClr val="232323"/>
                </a:solidFill>
                <a:effectLst/>
                <a:latin typeface="Inter"/>
              </a:rPr>
              <a:t>.</a:t>
            </a:r>
            <a:endParaRPr lang="en-US" sz="80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CB4329C-1148-5B2F-F0A7-E2E2CF6E614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/>
        </p:blipFill>
        <p:spPr bwMode="auto">
          <a:xfrm>
            <a:off x="6172200" y="1910082"/>
            <a:ext cx="5566254" cy="371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644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08735-5C1A-6578-AFF5-7B1A0D604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A232-49FE-867D-6F64-5D460792F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9097" y="1684186"/>
            <a:ext cx="542063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1" dirty="0"/>
              <a:t>Data</a:t>
            </a:r>
            <a:r>
              <a:rPr lang="en-US" sz="4000" dirty="0"/>
              <a:t> are facts and information (such as images, words, and measurements) collected during an investigation.  </a:t>
            </a:r>
          </a:p>
        </p:txBody>
      </p:sp>
      <p:pic>
        <p:nvPicPr>
          <p:cNvPr id="10" name="Content Placeholder 9" descr="Magnifying glass showing decling performance">
            <a:extLst>
              <a:ext uri="{FF2B5EF4-FFF2-40B4-BE49-F238E27FC236}">
                <a16:creationId xmlns:a16="http://schemas.microsoft.com/office/drawing/2014/main" id="{CCB8994A-04CF-1D4B-4866-3DFE9DB7B2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2268" y="1704501"/>
            <a:ext cx="5606021" cy="3736434"/>
          </a:xfrm>
        </p:spPr>
      </p:pic>
    </p:spTree>
    <p:extLst>
      <p:ext uri="{BB962C8B-B14F-4D97-AF65-F5344CB8AC3E}">
        <p14:creationId xmlns:p14="http://schemas.microsoft.com/office/powerpoint/2010/main" val="1956798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05DBF-AFFE-3436-FD22-B2ECEDC1B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measure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E988-E1A0-E598-1119-0FAFF1FD2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097" y="1981282"/>
            <a:ext cx="5484903" cy="40607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We use rulers, yardsticks, scales, and other tools to </a:t>
            </a:r>
            <a:r>
              <a:rPr lang="en-US" sz="4000" b="1" dirty="0"/>
              <a:t>measure </a:t>
            </a:r>
            <a:r>
              <a:rPr lang="en-US" sz="4000" dirty="0"/>
              <a:t>the size, weight, or amount of something.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F66A0F3-6BEF-228C-3034-D10D83A7CC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14050" y="1981282"/>
            <a:ext cx="5262929" cy="350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89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893</Words>
  <Application>Microsoft Macintosh PowerPoint</Application>
  <PresentationFormat>Widescreen</PresentationFormat>
  <Paragraphs>80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Arial</vt:lpstr>
      <vt:lpstr>Calibri</vt:lpstr>
      <vt:lpstr>Inter</vt:lpstr>
      <vt:lpstr>Open Sans</vt:lpstr>
      <vt:lpstr>Office Theme</vt:lpstr>
      <vt:lpstr> Science Language Cards</vt:lpstr>
      <vt:lpstr>scientist</vt:lpstr>
      <vt:lpstr>organism </vt:lpstr>
      <vt:lpstr>larva/larvae </vt:lpstr>
      <vt:lpstr>caterpillar </vt:lpstr>
      <vt:lpstr>butterfly</vt:lpstr>
      <vt:lpstr>habitat</vt:lpstr>
      <vt:lpstr>data</vt:lpstr>
      <vt:lpstr>measure</vt:lpstr>
      <vt:lpstr>instar </vt:lpstr>
      <vt:lpstr>molting </vt:lpstr>
      <vt:lpstr>tracking </vt:lpstr>
      <vt:lpstr>scientific Illustration </vt:lpstr>
      <vt:lpstr>scientific description </vt:lpstr>
      <vt:lpstr>collaboration </vt:lpstr>
      <vt:lpstr>migration</vt:lpstr>
      <vt:lpstr>gliding</vt:lpstr>
      <vt:lpstr>team</vt:lpstr>
      <vt:lpstr>analyze</vt:lpstr>
      <vt:lpstr>chrysalis</vt:lpstr>
      <vt:lpstr>pupa/pupae</vt:lpstr>
      <vt:lpstr>spinneret</vt:lpstr>
      <vt:lpstr>life cycle</vt:lpstr>
      <vt:lpstr>metamorphosis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Language Cards</dc:title>
  <dc:creator>Thomas, Jimmie W</dc:creator>
  <cp:lastModifiedBy>Moore, Michelle M</cp:lastModifiedBy>
  <cp:revision>13</cp:revision>
  <dcterms:created xsi:type="dcterms:W3CDTF">2024-09-03T16:46:25Z</dcterms:created>
  <dcterms:modified xsi:type="dcterms:W3CDTF">2024-09-20T16:30:36Z</dcterms:modified>
</cp:coreProperties>
</file>