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74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E5540D-F2F6-4022-9BFF-151C866BFF75}" v="1" dt="2024-09-13T13:41:45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26"/>
  </p:normalViewPr>
  <p:slideViewPr>
    <p:cSldViewPr snapToGrid="0">
      <p:cViewPr varScale="1">
        <p:scale>
          <a:sx n="105" d="100"/>
          <a:sy n="105" d="100"/>
        </p:scale>
        <p:origin x="2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lores Garay" userId="EFFizElpYsfN8yOSVxyRx0ul8NTteFVDmMQDh4+fdac=" providerId="None" clId="Web-{3B312BA3-AD83-4535-8182-23CCA8F711E1}"/>
    <pc:docChg chg="modSld sldOrd">
      <pc:chgData name="Dolores Garay" userId="EFFizElpYsfN8yOSVxyRx0ul8NTteFVDmMQDh4+fdac=" providerId="None" clId="Web-{3B312BA3-AD83-4535-8182-23CCA8F711E1}" dt="2023-01-22T20:22:22.017" v="11" actId="20577"/>
      <pc:docMkLst>
        <pc:docMk/>
      </pc:docMkLst>
      <pc:sldChg chg="modSp ord">
        <pc:chgData name="Dolores Garay" userId="EFFizElpYsfN8yOSVxyRx0ul8NTteFVDmMQDh4+fdac=" providerId="None" clId="Web-{3B312BA3-AD83-4535-8182-23CCA8F711E1}" dt="2023-01-22T20:22:08.173" v="10" actId="20577"/>
        <pc:sldMkLst>
          <pc:docMk/>
          <pc:sldMk cId="2328983318" sldId="272"/>
        </pc:sldMkLst>
        <pc:spChg chg="mod">
          <ac:chgData name="Dolores Garay" userId="EFFizElpYsfN8yOSVxyRx0ul8NTteFVDmMQDh4+fdac=" providerId="None" clId="Web-{3B312BA3-AD83-4535-8182-23CCA8F711E1}" dt="2023-01-22T20:22:08.173" v="10" actId="20577"/>
          <ac:spMkLst>
            <pc:docMk/>
            <pc:sldMk cId="2328983318" sldId="272"/>
            <ac:spMk id="2" creationId="{9E28D6EF-EC61-B146-953B-1E8111EC97B2}"/>
          </ac:spMkLst>
        </pc:spChg>
      </pc:sldChg>
      <pc:sldChg chg="modSp">
        <pc:chgData name="Dolores Garay" userId="EFFizElpYsfN8yOSVxyRx0ul8NTteFVDmMQDh4+fdac=" providerId="None" clId="Web-{3B312BA3-AD83-4535-8182-23CCA8F711E1}" dt="2023-01-22T20:22:22.017" v="11" actId="20577"/>
        <pc:sldMkLst>
          <pc:docMk/>
          <pc:sldMk cId="3154188532" sldId="274"/>
        </pc:sldMkLst>
        <pc:spChg chg="mod">
          <ac:chgData name="Dolores Garay" userId="EFFizElpYsfN8yOSVxyRx0ul8NTteFVDmMQDh4+fdac=" providerId="None" clId="Web-{3B312BA3-AD83-4535-8182-23CCA8F711E1}" dt="2023-01-22T20:22:22.017" v="11" actId="20577"/>
          <ac:spMkLst>
            <pc:docMk/>
            <pc:sldMk cId="3154188532" sldId="274"/>
            <ac:spMk id="3" creationId="{715B304B-A2A4-134B-A786-DE9EB88487D0}"/>
          </ac:spMkLst>
        </pc:spChg>
      </pc:sldChg>
    </pc:docChg>
  </pc:docChgLst>
  <pc:docChgLst>
    <pc:chgData name="Jimmie Thomas" userId="4wDz2RwIFA/Olk9gVEM0C0BHZAGFV8H0hf2Mftnk/Gc=" providerId="None" clId="Web-{C3E5540D-F2F6-4022-9BFF-151C866BFF75}"/>
    <pc:docChg chg="modSld">
      <pc:chgData name="Jimmie Thomas" userId="4wDz2RwIFA/Olk9gVEM0C0BHZAGFV8H0hf2Mftnk/Gc=" providerId="None" clId="Web-{C3E5540D-F2F6-4022-9BFF-151C866BFF75}" dt="2024-09-13T13:41:45.803" v="0" actId="20577"/>
      <pc:docMkLst>
        <pc:docMk/>
      </pc:docMkLst>
      <pc:sldChg chg="modSp">
        <pc:chgData name="Jimmie Thomas" userId="4wDz2RwIFA/Olk9gVEM0C0BHZAGFV8H0hf2Mftnk/Gc=" providerId="None" clId="Web-{C3E5540D-F2F6-4022-9BFF-151C866BFF75}" dt="2024-09-13T13:41:45.803" v="0" actId="20577"/>
        <pc:sldMkLst>
          <pc:docMk/>
          <pc:sldMk cId="4025535719" sldId="256"/>
        </pc:sldMkLst>
        <pc:spChg chg="mod">
          <ac:chgData name="Jimmie Thomas" userId="4wDz2RwIFA/Olk9gVEM0C0BHZAGFV8H0hf2Mftnk/Gc=" providerId="None" clId="Web-{C3E5540D-F2F6-4022-9BFF-151C866BFF75}" dt="2024-09-13T13:41:45.803" v="0" actId="20577"/>
          <ac:spMkLst>
            <pc:docMk/>
            <pc:sldMk cId="4025535719" sldId="256"/>
            <ac:spMk id="4" creationId="{A27B2F0B-762A-980E-542E-C639D40B8C17}"/>
          </ac:spMkLst>
        </pc:spChg>
      </pc:sldChg>
    </pc:docChg>
  </pc:docChgLst>
  <pc:docChgLst>
    <pc:chgData name="Dolores Garay" userId="EFFizElpYsfN8yOSVxyRx0ul8NTteFVDmMQDh4+fdac=" providerId="None" clId="Web-{E5417201-69C1-44DF-BD5E-0F56F454C1C7}"/>
    <pc:docChg chg="addSld modSld">
      <pc:chgData name="Dolores Garay" userId="EFFizElpYsfN8yOSVxyRx0ul8NTteFVDmMQDh4+fdac=" providerId="None" clId="Web-{E5417201-69C1-44DF-BD5E-0F56F454C1C7}" dt="2023-01-22T20:16:00.683" v="80" actId="14100"/>
      <pc:docMkLst>
        <pc:docMk/>
      </pc:docMkLst>
      <pc:sldChg chg="addSp delSp modSp new">
        <pc:chgData name="Dolores Garay" userId="EFFizElpYsfN8yOSVxyRx0ul8NTteFVDmMQDh4+fdac=" providerId="None" clId="Web-{E5417201-69C1-44DF-BD5E-0F56F454C1C7}" dt="2023-01-22T20:16:00.683" v="80" actId="14100"/>
        <pc:sldMkLst>
          <pc:docMk/>
          <pc:sldMk cId="2341398594" sldId="275"/>
        </pc:sldMkLst>
        <pc:spChg chg="mod">
          <ac:chgData name="Dolores Garay" userId="EFFizElpYsfN8yOSVxyRx0ul8NTteFVDmMQDh4+fdac=" providerId="None" clId="Web-{E5417201-69C1-44DF-BD5E-0F56F454C1C7}" dt="2023-01-22T20:08:06.065" v="9" actId="20577"/>
          <ac:spMkLst>
            <pc:docMk/>
            <pc:sldMk cId="2341398594" sldId="275"/>
            <ac:spMk id="2" creationId="{D7EEC9BA-A721-D91A-377D-94177C3F185B}"/>
          </ac:spMkLst>
        </pc:spChg>
        <pc:spChg chg="del">
          <ac:chgData name="Dolores Garay" userId="EFFizElpYsfN8yOSVxyRx0ul8NTteFVDmMQDh4+fdac=" providerId="None" clId="Web-{E5417201-69C1-44DF-BD5E-0F56F454C1C7}" dt="2023-01-22T20:07:04.141" v="1"/>
          <ac:spMkLst>
            <pc:docMk/>
            <pc:sldMk cId="2341398594" sldId="275"/>
            <ac:spMk id="3" creationId="{3569C476-A95F-B586-E472-0A2675A84E4A}"/>
          </ac:spMkLst>
        </pc:spChg>
        <pc:spChg chg="add mod">
          <ac:chgData name="Dolores Garay" userId="EFFizElpYsfN8yOSVxyRx0ul8NTteFVDmMQDh4+fdac=" providerId="None" clId="Web-{E5417201-69C1-44DF-BD5E-0F56F454C1C7}" dt="2023-01-22T20:16:00.683" v="80" actId="14100"/>
          <ac:spMkLst>
            <pc:docMk/>
            <pc:sldMk cId="2341398594" sldId="275"/>
            <ac:spMk id="5" creationId="{D31D0F27-27AE-4A01-99F9-CA8ABABB53AF}"/>
          </ac:spMkLst>
        </pc:spChg>
        <pc:picChg chg="add mod ord">
          <ac:chgData name="Dolores Garay" userId="EFFizElpYsfN8yOSVxyRx0ul8NTteFVDmMQDh4+fdac=" providerId="None" clId="Web-{E5417201-69C1-44DF-BD5E-0F56F454C1C7}" dt="2023-01-22T20:08:13.101" v="10" actId="1076"/>
          <ac:picMkLst>
            <pc:docMk/>
            <pc:sldMk cId="2341398594" sldId="275"/>
            <ac:picMk id="4" creationId="{CCD818EC-9F4B-CAB9-FBA7-2F5FAF51A8E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C5E24-7A3F-FE4F-AD66-ADB1C2D23F27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D1365-0926-6647-B587-8802017E3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8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oyer_feuilles%26fruits_%C3%A9t%C3%A9_FR_2012.jp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upinus_polyphyllus_FR_2012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otocactus_minimus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be_January_2008-2.jp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ibiscus_boryanus_fruit_flower_%26_bud.JP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chinopsis_IMG_2981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ianthus_zonatus_-_Rock-carnation_-_Kaya_karanfili_2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osa_%27moonlight%27_Moschatahybride_002.JP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onocot_vs_Dicot.sv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ap_and_fibrous_root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Tap_Root_%26_Fibrous_Root.png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ose_bud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gapanthus_cultivar._Zaailing_van_Agapanthus_Lilac_Flash._(d.j.b.)_02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enyanthes_trifoliata_Spechtensee_01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rifolium_pratense_-_Keila2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accinium_myrtillus_-_Bilberry_03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90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https://commons.wikimedia.org/wiki/File:Noyer_feuilles%26fruits_%C3%A9t%C3%A9_FR_2012.jpg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JLPC, CC BY-SA 3.0 &lt;https://creativecommons.org/licenses/by-sa/3.0&gt;,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30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https://commons.wikimedia.org/wiki/File:Lupinus_polyphyllus_FR_2012.jpg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JLPC, CC BY-SA 3.0 &lt;https://creativecommons.org/licenses/by-sa/3.0&gt;,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15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https://commons.wikimedia.org/wiki/File:Notocactus_minimus.jpg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Laitche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Public domain,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07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https://commons.wikimedia.org/wiki/File:Hebe_January_2008-2.jpg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Alvesgaspar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3.0 &lt;https://creativecommons.org/licenses/by-sa/3.0&gt;,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83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https://commons.wikimedia.org/wiki/File:Hibiscus_boryanus_fruit_flower_%26_bud.JPG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B.navez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3.0 &lt;https://creativecommons.org/licenses/by-sa/3.0&gt;,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50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https://commons.wikimedia.org/wiki/File:Echinopsis_IMG_2981.jpg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Fischer.H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9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https://commons.wikimedia.org/wiki/File:Dianthus_zonatus_-_Rock-carnation_-_Kaya_karanfili_2.JPG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Zeynel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Cebeci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31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https://commons.wikimedia.org/wiki/File:Rosa_%27moonlight%27_Moschatahybride_002.JPG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Dominicus Johannes Bergsma,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86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0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https://commons.wikimedia.org/wiki/File:Monocot_vs_Dicot.svg</a:t>
            </a:r>
            <a:br>
              <a:rPr lang="en-US" sz="1200" dirty="0"/>
            </a:br>
            <a:r>
              <a:rPr lang="en-US" sz="1200" dirty="0"/>
              <a:t>Flowerpower207, CC BY-SA 3.0 &lt;https://creativecommons.org/licenses/by-sa/3.0&gt;, via Wikimedia Commons</a:t>
            </a:r>
            <a:br>
              <a:rPr lang="en-US" sz="1200" dirty="0"/>
            </a:b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47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https://commons.wikimedia.org/wiki/File:Tap_and_fibrous_root.jpg</a:t>
            </a:r>
            <a:br>
              <a:rPr lang="en-US" sz="1200" dirty="0"/>
            </a:br>
            <a:r>
              <a:rPr lang="en-US" sz="1200" dirty="0"/>
              <a:t>Cassandra </a:t>
            </a:r>
            <a:r>
              <a:rPr lang="en-US" sz="1200" dirty="0" err="1"/>
              <a:t>gonzales</a:t>
            </a:r>
            <a:r>
              <a:rPr lang="en-US" sz="1200" dirty="0"/>
              <a:t>, CC BY-SA 4.0 &lt;https://creativecommons.org/licenses/by-sa/4.0&gt;, via Wikimedia Commons</a:t>
            </a:r>
          </a:p>
          <a:p>
            <a:r>
              <a:rPr lang="en-US" sz="1200" dirty="0">
                <a:hlinkClick r:id="rId4"/>
              </a:rPr>
              <a:t>https://commons.wikimedia.org/wiki/File:Tap_Root_%26_Fibrous_Root.png</a:t>
            </a:r>
            <a:br>
              <a:rPr lang="en-US" sz="1200" dirty="0"/>
            </a:br>
            <a:r>
              <a:rPr lang="en-US" sz="1200" dirty="0"/>
              <a:t>CRCHF, CC BY-SA 4.0 &lt;https://creativecommons.org/licenses/by-sa/4.0&gt;, via Wikimedia Commons</a:t>
            </a:r>
            <a:br>
              <a:rPr lang="en-US" sz="20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1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https://commons.wikimedia.org/wiki/File:Rose_bud.jpg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Amada44, Public domain,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6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https://commons.wikimedia.org/wiki/File:Crocus_vernus_20150308.jpg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:Uoaei1, CC BY-SA 4.0 &lt;https://creativecommons.org/licenses/by-sa/4.0&gt;,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https://commons.wikimedia.org/wiki/File:Agapanthus_cultivar._Zaailing_van_Agapanthus_Lilac_Flash._(d.j.b.)_02.jpg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Dominicus Johannes Bergsma,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74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https://commons.wikimedia.org/wiki/File:Menyanthes_trifoliata_Spechtensee_01.JPG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Uoaei1,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0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https://commons.wikimedia.org/wiki/File:Trifolium_pratense_-_Keila2.jpg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Ivar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Leidus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95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https://commons.wikimedia.org/wiki/File:Vaccinium_myrtillus_-_Bilberry_03.jpg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Zeynel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Cebeci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91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C1A6-482B-47AB-9CE3-737903836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ED287-92E1-4083-9E35-7EDEA1457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D555E-576E-45D6-ABEF-ABFE1EE0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82C5E-939B-493E-B7BA-57BB0B27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E518D-63DB-427D-932C-6174F392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2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7C1F-2B84-4392-BE9C-69A78BBF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10141-C4C5-4960-8AB1-20FCB9399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BD55A-DDF1-4A6E-AAAA-5881BEBB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E8A88-0A8A-4DA1-BF9F-0CB59830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B785F-FA36-439F-89BD-2737D5A2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7F6AA-806E-4884-A9D8-61AF33C03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8BF8B-8AEF-4FD3-9EC9-39B84CA10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303BF-ECB1-49F6-8001-03634DEC9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0F522-ECBB-4DD5-8C22-C775C7C7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6CB21-7C0E-473D-8DD5-3F1090D9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8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18C3-47BD-492D-815F-BF25619A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7A8C2-9A34-4EEE-9D19-7EF1C2BE4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189C4-8881-45A1-9FB1-25B52646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8E5CA-8BEB-4212-853B-F2D0F865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CA256-9B0E-43A6-96D7-4804B77D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6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4F47C-181A-4F4D-A160-C44B74237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4C396-E4A9-4B98-8E1D-B5A679F8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F31E2-37D6-4B8E-B0DA-8ADE55D0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6927F-4EDE-4CAB-8C4F-6571E532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956F5-0C77-4B60-B57C-F4BD74AF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9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7FDD-88F1-4225-A722-A530825A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CEA13-448D-48B3-9B8F-8018A9238E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A4E4B-8763-49F8-B93D-B07A9F0A6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C1802-A858-4DFF-B9ED-AE1F6CA0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4A020-9688-4577-92D4-A683217B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4ADD2-1419-421F-9F6D-B9168F74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8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DB75-F673-406F-92A0-D387DF4A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F3281-9031-4F65-8261-A5A91AB91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1DD9E-41C8-40F9-A367-9D8291E69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57D2F-A4CD-4E46-8509-CBF23439BB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C28252-63D6-4362-BE5C-EFFC559BC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3993B-A7CB-4829-B7C3-583D8A5F1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1AEDF-E222-4003-BA99-D3977FBE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494D5-AFFA-4C93-B9B0-CBBF13A9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5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95F86-8420-4EF6-B317-4476C6B9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0C8EA-3099-4E0D-8767-568F961D7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30D0F-AE82-49A1-B3F5-011AE196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88EF4-C539-4615-B18E-1F8E54D5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9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E9C26-240F-4970-827E-90811F920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FDC6E-986E-4A8A-A7CB-461985A1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6A735-F978-4A4A-948E-023FBC3B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3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7312-980F-4CD1-BC94-D301193B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50EF2-DEF4-4952-9E96-8858BC1A1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80D88-F795-4813-8D08-E474D8FB6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FCDE5-2DDC-4636-A5C8-49B03ABC8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196F5-87CF-4949-A5E2-7482142CC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B22AC-C1FE-4DA6-A24B-8D410ACC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5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0B08-52AD-413D-8A18-28335D0D1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A29E4-A999-471D-8056-AAA2FEEF71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EA1BC-5C1F-49A3-94DF-0E9A14817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28706-6074-4770-8459-0E860A29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678F3-023A-4258-B49C-F72FF775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9B977-EDD3-406B-AFAC-EF16EF70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5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342706-DBA9-49D5-B4FB-9DA21DAC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EDA1F-737F-4280-82CB-E1536F500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CCB78-8349-441F-BBF8-673117D91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1427C-E42D-4E43-9506-6E98850B03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CB2AA-C165-4886-8E12-70B327295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EFC3D-5F68-44FF-8AC6-4BEB0971E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4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127C2-3230-42A5-8DE9-F516BFA5A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9 Plant Images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B2F0B-762A-980E-542E-C639D40B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/>
          <a:p>
            <a:r>
              <a:rPr lang="en-US" sz="800"/>
              <a:t>© 2023 Baylor College of Medicine.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EDAB3-4017-4593-901C-4C7F58F86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5" y="889508"/>
            <a:ext cx="4654755" cy="1109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F802E-6557-A91C-0E6C-083C1654F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445" y="889508"/>
            <a:ext cx="2168377" cy="9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5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27D12-24C2-4CD2-8DAB-0FCC9602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99" y="2109771"/>
            <a:ext cx="4151050" cy="2153471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 err="1"/>
              <a:t>Noyer</a:t>
            </a:r>
            <a:r>
              <a:rPr lang="en-US" sz="2800" b="1" i="1" dirty="0"/>
              <a:t> </a:t>
            </a:r>
            <a:r>
              <a:rPr lang="en-US" sz="2800" b="1" i="1" dirty="0" err="1"/>
              <a:t>feuilles</a:t>
            </a:r>
            <a:r>
              <a:rPr lang="en-US" sz="2800" b="1" i="1" dirty="0"/>
              <a:t> </a:t>
            </a:r>
            <a:r>
              <a:rPr lang="en-US" sz="2800" b="1" dirty="0"/>
              <a:t>is</a:t>
            </a:r>
            <a:r>
              <a:rPr lang="en-US" sz="2800" b="1" i="1" dirty="0"/>
              <a:t> </a:t>
            </a:r>
            <a:r>
              <a:rPr lang="en-US" sz="2800" b="1" dirty="0"/>
              <a:t>a type of walnut tree. Its fruit is the walnut.</a:t>
            </a:r>
          </a:p>
        </p:txBody>
      </p:sp>
      <p:pic>
        <p:nvPicPr>
          <p:cNvPr id="4" name="Picture 3" descr="A picture containing plant, leaf, green, outdoor&#10;&#10;Description automatically generated">
            <a:extLst>
              <a:ext uri="{FF2B5EF4-FFF2-40B4-BE49-F238E27FC236}">
                <a16:creationId xmlns:a16="http://schemas.microsoft.com/office/drawing/2014/main" id="{0F8BB8CC-56A3-4C26-947C-714B63E0588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05" y="131893"/>
            <a:ext cx="5365255" cy="659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68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CA1B-17B9-41CA-8AEF-EA1B6DE2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84" y="2103437"/>
            <a:ext cx="5340436" cy="224293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A flower of the </a:t>
            </a:r>
            <a:r>
              <a:rPr lang="en-US" sz="2800" b="1" i="1" dirty="0"/>
              <a:t>Lupinus </a:t>
            </a:r>
            <a:r>
              <a:rPr lang="en-US" sz="2800" b="1" i="1" dirty="0" err="1"/>
              <a:t>polyphyllus</a:t>
            </a:r>
            <a:r>
              <a:rPr lang="en-US" sz="2800" b="1" i="1" dirty="0"/>
              <a:t>,</a:t>
            </a:r>
            <a:r>
              <a:rPr lang="en-US" sz="2800" b="1" dirty="0"/>
              <a:t> a large-leaved pea plant. </a:t>
            </a:r>
          </a:p>
        </p:txBody>
      </p:sp>
      <p:pic>
        <p:nvPicPr>
          <p:cNvPr id="4" name="Picture 3" descr="A picture containing plant, outdoor, flower, green&#10;&#10;Description automatically generated">
            <a:extLst>
              <a:ext uri="{FF2B5EF4-FFF2-40B4-BE49-F238E27FC236}">
                <a16:creationId xmlns:a16="http://schemas.microsoft.com/office/drawing/2014/main" id="{24A0FD20-4A39-4AA0-BC3E-CA127CAB356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414" y="127940"/>
            <a:ext cx="4994682" cy="6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10F3-FB0A-4D8D-AC9A-13BC7B024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918"/>
            <a:ext cx="10515600" cy="6469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i="1" dirty="0" err="1"/>
              <a:t>Parodia</a:t>
            </a:r>
            <a:r>
              <a:rPr lang="en-US" sz="2800" b="1" i="1" dirty="0"/>
              <a:t> </a:t>
            </a:r>
            <a:r>
              <a:rPr lang="en-US" sz="2800" b="1" i="1" dirty="0" err="1"/>
              <a:t>tenuicylindrica</a:t>
            </a:r>
            <a:r>
              <a:rPr lang="en-US" sz="2800" b="1" i="1" dirty="0"/>
              <a:t> </a:t>
            </a:r>
            <a:r>
              <a:rPr lang="en-US" sz="2800" dirty="0"/>
              <a:t>(</a:t>
            </a:r>
            <a:r>
              <a:rPr lang="en-US" sz="2800" dirty="0" err="1"/>
              <a:t>Notocactus</a:t>
            </a:r>
            <a:r>
              <a:rPr lang="en-US" sz="2800" dirty="0"/>
              <a:t> </a:t>
            </a:r>
            <a:r>
              <a:rPr lang="en-US" sz="2800" dirty="0" err="1"/>
              <a:t>minimus</a:t>
            </a:r>
            <a:r>
              <a:rPr lang="en-US" sz="2800" dirty="0"/>
              <a:t>) is</a:t>
            </a:r>
            <a:r>
              <a:rPr lang="en-US" sz="2800" b="1" i="1" dirty="0"/>
              <a:t> </a:t>
            </a:r>
            <a:r>
              <a:rPr lang="en-US" sz="2800" dirty="0"/>
              <a:t>a cactus with yellow flowers. </a:t>
            </a:r>
            <a:endParaRPr lang="en-US" sz="2800" b="1" i="1" dirty="0"/>
          </a:p>
        </p:txBody>
      </p:sp>
      <p:pic>
        <p:nvPicPr>
          <p:cNvPr id="4" name="Picture 3" descr="A picture containing plant, cactus, flower, yellow&#10;&#10;Description automatically generated">
            <a:extLst>
              <a:ext uri="{FF2B5EF4-FFF2-40B4-BE49-F238E27FC236}">
                <a16:creationId xmlns:a16="http://schemas.microsoft.com/office/drawing/2014/main" id="{87C94BBE-FD26-438D-B46E-391F9EFB12C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088" y="812258"/>
            <a:ext cx="8305824" cy="55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5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95C1F-2AAF-49E4-BC7E-61C5F521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8"/>
            <a:ext cx="10515600" cy="686879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Hebe speciosa  </a:t>
            </a:r>
            <a:r>
              <a:rPr lang="en-US" sz="2800" b="1" dirty="0"/>
              <a:t>is an ornamental plant from New Zealand.</a:t>
            </a:r>
          </a:p>
        </p:txBody>
      </p:sp>
      <p:pic>
        <p:nvPicPr>
          <p:cNvPr id="4" name="Picture 3" descr="A purple flower with a white center&#10;&#10;Description automatically generated with medium confidence">
            <a:extLst>
              <a:ext uri="{FF2B5EF4-FFF2-40B4-BE49-F238E27FC236}">
                <a16:creationId xmlns:a16="http://schemas.microsoft.com/office/drawing/2014/main" id="{6ACB12BB-B96F-43B8-A763-E2009A8FC42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948" y="847817"/>
            <a:ext cx="5662104" cy="551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01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2E88-3056-47F9-8A19-1BDA8A2B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25"/>
            <a:ext cx="10515600" cy="691318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Hibiscus </a:t>
            </a:r>
            <a:r>
              <a:rPr lang="en-US" sz="2800" b="1" i="1" dirty="0" err="1"/>
              <a:t>boryanus</a:t>
            </a:r>
            <a:r>
              <a:rPr lang="en-US" sz="2800" b="1" i="1" dirty="0"/>
              <a:t>—</a:t>
            </a:r>
            <a:r>
              <a:rPr lang="en-US" sz="2800" b="1" dirty="0"/>
              <a:t>fruit, flower, and bud.</a:t>
            </a:r>
          </a:p>
        </p:txBody>
      </p:sp>
      <p:pic>
        <p:nvPicPr>
          <p:cNvPr id="4" name="Picture 3" descr="A picture containing flower, plant, orange, fresh&#10;&#10;Description automatically generated">
            <a:extLst>
              <a:ext uri="{FF2B5EF4-FFF2-40B4-BE49-F238E27FC236}">
                <a16:creationId xmlns:a16="http://schemas.microsoft.com/office/drawing/2014/main" id="{13497D77-E704-4C22-80FC-AA57F287436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441" y="772743"/>
            <a:ext cx="8443118" cy="56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8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672F2-508E-43AD-88B2-5828B89F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061"/>
            <a:ext cx="10515600" cy="70463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A flower of the Clove-like cactus </a:t>
            </a:r>
            <a:r>
              <a:rPr lang="en-US" sz="2800" b="1" i="1" dirty="0" err="1"/>
              <a:t>Echinopsis</a:t>
            </a:r>
            <a:r>
              <a:rPr lang="en-US" sz="2800" b="1" i="1" dirty="0"/>
              <a:t> </a:t>
            </a:r>
            <a:r>
              <a:rPr lang="en-US" sz="2800" b="1" i="1" dirty="0" err="1"/>
              <a:t>oxygona</a:t>
            </a:r>
            <a:endParaRPr lang="en-US" sz="2800" b="1" i="1" dirty="0"/>
          </a:p>
        </p:txBody>
      </p:sp>
      <p:pic>
        <p:nvPicPr>
          <p:cNvPr id="4" name="Picture 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09BCB3D2-0D02-4870-9424-CB234F67938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257" y="856694"/>
            <a:ext cx="5433481" cy="545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2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11F1-FBDB-452E-8D68-C3E66DB2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96"/>
            <a:ext cx="10515600" cy="646929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Dianthus </a:t>
            </a:r>
            <a:r>
              <a:rPr lang="en-US" sz="2800" b="1" i="1" dirty="0" err="1"/>
              <a:t>zonatus</a:t>
            </a:r>
            <a:r>
              <a:rPr lang="en-US" sz="2800" b="1" i="1" dirty="0"/>
              <a:t>–Rock Carnation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289E322D-C8DB-4D29-A6B2-712F37D626C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77" y="762725"/>
            <a:ext cx="7920645" cy="56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7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3E4E-AF34-44F1-8AF1-865204C4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37" y="179262"/>
            <a:ext cx="10880325" cy="744584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Rosa </a:t>
            </a:r>
            <a:r>
              <a:rPr lang="en-US" sz="2800" b="1" i="1" dirty="0" err="1"/>
              <a:t>moschata</a:t>
            </a:r>
            <a:r>
              <a:rPr lang="en-US" sz="2800" b="1" i="1" dirty="0"/>
              <a:t>, </a:t>
            </a:r>
            <a:r>
              <a:rPr lang="en-US" sz="2800" b="1" dirty="0"/>
              <a:t>the musk rose</a:t>
            </a:r>
          </a:p>
        </p:txBody>
      </p:sp>
      <p:pic>
        <p:nvPicPr>
          <p:cNvPr id="4" name="Picture 3" descr="A white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72FE5225-CB7E-4933-9A05-A5C08DEF5C8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209" y="923846"/>
            <a:ext cx="6445582" cy="54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62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C9BA-A721-D91A-377D-94177C3F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cs typeface="Calibri Light"/>
              </a:rPr>
              <a:t>Sagaria</a:t>
            </a:r>
            <a:r>
              <a:rPr lang="en-US" b="1" i="1" dirty="0">
                <a:cs typeface="Calibri Light"/>
              </a:rPr>
              <a:t> </a:t>
            </a:r>
            <a:r>
              <a:rPr lang="en-US" b="1" i="1" dirty="0" err="1">
                <a:cs typeface="Calibri Light"/>
              </a:rPr>
              <a:t>cilentana</a:t>
            </a:r>
            <a:endParaRPr lang="en-US" b="1" i="1" dirty="0">
              <a:cs typeface="Calibri Light"/>
            </a:endParaRPr>
          </a:p>
        </p:txBody>
      </p:sp>
      <p:pic>
        <p:nvPicPr>
          <p:cNvPr id="4" name="Picture 4" descr="A picture containing ground, stone&#10;&#10;Description automatically generated">
            <a:extLst>
              <a:ext uri="{FF2B5EF4-FFF2-40B4-BE49-F238E27FC236}">
                <a16:creationId xmlns:a16="http://schemas.microsoft.com/office/drawing/2014/main" id="{CCD818EC-9F4B-CAB9-FBA7-2F5FAF51A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1146" y="1451814"/>
            <a:ext cx="5801784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D0F27-27AE-4A01-99F9-CA8ABABB53AF}"/>
              </a:ext>
            </a:extLst>
          </p:cNvPr>
          <p:cNvSpPr txBox="1"/>
          <p:nvPr/>
        </p:nvSpPr>
        <p:spPr>
          <a:xfrm>
            <a:off x="682924" y="2329132"/>
            <a:ext cx="4073105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This extinct plant is from a time period on Earth when the temperatures were much warmer and humid than today.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The fossil was found in southern Italy.</a:t>
            </a:r>
          </a:p>
        </p:txBody>
      </p:sp>
    </p:spTree>
    <p:extLst>
      <p:ext uri="{BB962C8B-B14F-4D97-AF65-F5344CB8AC3E}">
        <p14:creationId xmlns:p14="http://schemas.microsoft.com/office/powerpoint/2010/main" val="2341398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8D6EF-EC61-B146-953B-1E8111EC9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552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Angiosperms can be  Monocots or Dicots</a:t>
            </a:r>
            <a:endParaRPr lang="en-US" sz="2800" b="1" dirty="0">
              <a:cs typeface="Calibri Ligh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457A3F-03F2-3242-9234-68D750E39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1987" y="1443543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2898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3453-586C-9A41-B31A-04A3EBCB8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7643"/>
            <a:ext cx="10515600" cy="560310"/>
          </a:xfrm>
        </p:spPr>
        <p:txBody>
          <a:bodyPr>
            <a:normAutofit/>
          </a:bodyPr>
          <a:lstStyle/>
          <a:p>
            <a:br>
              <a:rPr lang="en-US" sz="900" dirty="0"/>
            </a:br>
            <a:br>
              <a:rPr lang="en-US" sz="900" dirty="0"/>
            </a:br>
            <a:endParaRPr lang="en-US" sz="1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885BFA-EF35-A949-88BD-A1C6D9E8B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05739" y="450047"/>
            <a:ext cx="4047772" cy="567982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A289F7E-42B6-6C49-A984-7D6A3C583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270" y="2242049"/>
            <a:ext cx="4174180" cy="3399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B304B-A2A4-134B-A786-DE9EB88487D0}"/>
              </a:ext>
            </a:extLst>
          </p:cNvPr>
          <p:cNvSpPr txBox="1"/>
          <p:nvPr/>
        </p:nvSpPr>
        <p:spPr>
          <a:xfrm>
            <a:off x="838199" y="450046"/>
            <a:ext cx="505196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/>
              <a:t>Angiosperm dicots have  taproots, and monocots have a fibrous root system.</a:t>
            </a:r>
            <a:endParaRPr lang="en-US" sz="28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4188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75D61-9706-4DC0-93EE-074AC134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84" y="1104406"/>
            <a:ext cx="3761465" cy="337259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The part of a plant that’s almost ready to flower, or unfurl new leaves  is called a bud. This is a rose bud!</a:t>
            </a:r>
          </a:p>
        </p:txBody>
      </p:sp>
      <p:pic>
        <p:nvPicPr>
          <p:cNvPr id="6" name="Picture 5" descr="A pink flower with a green stem&#10;&#10;Description automatically generated with low confidence">
            <a:extLst>
              <a:ext uri="{FF2B5EF4-FFF2-40B4-BE49-F238E27FC236}">
                <a16:creationId xmlns:a16="http://schemas.microsoft.com/office/drawing/2014/main" id="{16DEC42C-1680-449C-A0B6-2B330BBAF13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24" y="97351"/>
            <a:ext cx="4429729" cy="66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4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D810-4210-4599-AEEE-1AD87C313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259"/>
            <a:ext cx="10515600" cy="676893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 err="1"/>
              <a:t>Krocus</a:t>
            </a:r>
            <a:r>
              <a:rPr lang="en-US" sz="2800" b="1" i="1" dirty="0"/>
              <a:t> </a:t>
            </a:r>
            <a:r>
              <a:rPr lang="en-US" sz="2800" b="1" i="1" dirty="0" err="1"/>
              <a:t>vernus</a:t>
            </a:r>
            <a:r>
              <a:rPr lang="en-US" sz="2800" b="1" i="1" dirty="0"/>
              <a:t> </a:t>
            </a:r>
            <a:r>
              <a:rPr lang="en-US" sz="2800" b="1" dirty="0"/>
              <a:t>(spring crocus) has cupped flower petals.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3F58D-1F3E-9640-8349-87B0A8B7F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443" y="1033152"/>
            <a:ext cx="7035113" cy="52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9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688B-BF6F-48F4-8512-ED9C7654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390"/>
            <a:ext cx="10515600" cy="63804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 </a:t>
            </a:r>
            <a:r>
              <a:rPr lang="en-US" sz="2800" b="1" i="1" dirty="0"/>
              <a:t>Agapanthus praecox </a:t>
            </a:r>
            <a:r>
              <a:rPr lang="en-US" sz="2800" b="1" dirty="0"/>
              <a:t>is a blue lily.</a:t>
            </a:r>
          </a:p>
        </p:txBody>
      </p:sp>
      <p:pic>
        <p:nvPicPr>
          <p:cNvPr id="4" name="Picture 3" descr="A close up of a blue flower&#10;&#10;Description automatically generated with medium confidence">
            <a:extLst>
              <a:ext uri="{FF2B5EF4-FFF2-40B4-BE49-F238E27FC236}">
                <a16:creationId xmlns:a16="http://schemas.microsoft.com/office/drawing/2014/main" id="{E89059C3-A37C-481D-A9B2-EF5CEE28F0D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214" y="984850"/>
            <a:ext cx="7044639" cy="52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3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C6AF-4A57-4E2B-B98F-6F8B70E80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923" y="2103436"/>
            <a:ext cx="434009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err="1"/>
              <a:t>Menyanthes</a:t>
            </a:r>
            <a:r>
              <a:rPr lang="en-US" sz="3600" b="1" i="1" dirty="0"/>
              <a:t> trifoliata </a:t>
            </a:r>
            <a:r>
              <a:rPr lang="en-US" sz="3600" b="1" dirty="0"/>
              <a:t>is commonly called a bog bean.</a:t>
            </a:r>
            <a:endParaRPr lang="en-US" sz="3600" i="1" dirty="0"/>
          </a:p>
        </p:txBody>
      </p:sp>
      <p:pic>
        <p:nvPicPr>
          <p:cNvPr id="4" name="Picture 3" descr="A close up of a white flower&#10;&#10;Description automatically generated with medium confidence">
            <a:extLst>
              <a:ext uri="{FF2B5EF4-FFF2-40B4-BE49-F238E27FC236}">
                <a16:creationId xmlns:a16="http://schemas.microsoft.com/office/drawing/2014/main" id="{D8B46C4B-4298-4623-8171-37A96DD8620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08758"/>
            <a:ext cx="5176078" cy="620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09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B04F3-3E77-4CB6-AF0C-BC760415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7" y="2113808"/>
            <a:ext cx="5065450" cy="1686296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/>
              <a:t>Trifolium pratense </a:t>
            </a:r>
            <a:r>
              <a:rPr lang="en-US" sz="2800" b="1" dirty="0"/>
              <a:t>is known as red clover.</a:t>
            </a:r>
          </a:p>
        </p:txBody>
      </p:sp>
      <p:pic>
        <p:nvPicPr>
          <p:cNvPr id="4" name="Picture 3" descr="A purple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86842E82-3616-4DA0-8C95-C78852AC370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884" y="176079"/>
            <a:ext cx="4880659" cy="65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54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871D2-BD73-4D37-B93B-12B8DDFC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051"/>
            <a:ext cx="10515600" cy="655807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Vaccinium myrtillus </a:t>
            </a:r>
            <a:r>
              <a:rPr lang="en-US" sz="2800" b="1" dirty="0"/>
              <a:t>is a shrub with an edible blue fruit called bilberry.</a:t>
            </a:r>
          </a:p>
        </p:txBody>
      </p:sp>
      <p:pic>
        <p:nvPicPr>
          <p:cNvPr id="4" name="Picture 3" descr="Black berries on a branch&#10;&#10;Description automatically generated with medium confidence">
            <a:extLst>
              <a:ext uri="{FF2B5EF4-FFF2-40B4-BE49-F238E27FC236}">
                <a16:creationId xmlns:a16="http://schemas.microsoft.com/office/drawing/2014/main" id="{D1684447-14FA-49BB-952C-7985CAF1494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223" y="1080040"/>
            <a:ext cx="8139152" cy="564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6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1034</Words>
  <Application>Microsoft Office PowerPoint</Application>
  <PresentationFormat>Widescreen</PresentationFormat>
  <Paragraphs>71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Day 9 Plant Images</vt:lpstr>
      <vt:lpstr>Angiosperms can be  Monocots or Dicots</vt:lpstr>
      <vt:lpstr>  </vt:lpstr>
      <vt:lpstr>The part of a plant that’s almost ready to flower, or unfurl new leaves  is called a bud. This is a rose bud!</vt:lpstr>
      <vt:lpstr>Krocus vernus (spring crocus) has cupped flower petals. </vt:lpstr>
      <vt:lpstr> Agapanthus praecox is a blue lily.</vt:lpstr>
      <vt:lpstr>Menyanthes trifoliata is commonly called a bog bean.</vt:lpstr>
      <vt:lpstr>Trifolium pratense is known as red clover.</vt:lpstr>
      <vt:lpstr>Vaccinium myrtillus is a shrub with an edible blue fruit called bilberry.</vt:lpstr>
      <vt:lpstr>Noyer feuilles is a type of walnut tree. Its fruit is the walnut.</vt:lpstr>
      <vt:lpstr>A flower of the Lupinus polyphyllus, a large-leaved pea plant. </vt:lpstr>
      <vt:lpstr>Parodia tenuicylindrica (Notocactus minimus) is a cactus with yellow flowers. </vt:lpstr>
      <vt:lpstr>Hebe speciosa  is an ornamental plant from New Zealand.</vt:lpstr>
      <vt:lpstr>Hibiscus boryanus—fruit, flower, and bud.</vt:lpstr>
      <vt:lpstr>A flower of the Clove-like cactus Echinopsis oxygona</vt:lpstr>
      <vt:lpstr>Dianthus zonatus–Rock Carnation</vt:lpstr>
      <vt:lpstr>Rosa moschata, the musk rose</vt:lpstr>
      <vt:lpstr>Sagaria cilentana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Richardson</dc:creator>
  <cp:lastModifiedBy>Moore, Michelle M</cp:lastModifiedBy>
  <cp:revision>49</cp:revision>
  <dcterms:created xsi:type="dcterms:W3CDTF">2021-08-26T12:00:05Z</dcterms:created>
  <dcterms:modified xsi:type="dcterms:W3CDTF">2024-09-13T13:41:46Z</dcterms:modified>
</cp:coreProperties>
</file>