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0" r:id="rId1"/>
  </p:sldMasterIdLst>
  <p:notesMasterIdLst>
    <p:notesMasterId r:id="rId26"/>
  </p:notesMasterIdLst>
  <p:handoutMasterIdLst>
    <p:handoutMasterId r:id="rId27"/>
  </p:handoutMasterIdLst>
  <p:sldIdLst>
    <p:sldId id="314" r:id="rId2"/>
    <p:sldId id="404" r:id="rId3"/>
    <p:sldId id="417" r:id="rId4"/>
    <p:sldId id="421" r:id="rId5"/>
    <p:sldId id="418" r:id="rId6"/>
    <p:sldId id="411" r:id="rId7"/>
    <p:sldId id="422" r:id="rId8"/>
    <p:sldId id="410" r:id="rId9"/>
    <p:sldId id="413" r:id="rId10"/>
    <p:sldId id="409" r:id="rId11"/>
    <p:sldId id="426" r:id="rId12"/>
    <p:sldId id="414" r:id="rId13"/>
    <p:sldId id="427" r:id="rId14"/>
    <p:sldId id="419" r:id="rId15"/>
    <p:sldId id="412" r:id="rId16"/>
    <p:sldId id="424" r:id="rId17"/>
    <p:sldId id="423" r:id="rId18"/>
    <p:sldId id="415" r:id="rId19"/>
    <p:sldId id="408" r:id="rId20"/>
    <p:sldId id="406" r:id="rId21"/>
    <p:sldId id="416" r:id="rId22"/>
    <p:sldId id="425" r:id="rId23"/>
    <p:sldId id="428" r:id="rId24"/>
    <p:sldId id="420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52B67-6FCD-8610-805F-74F0E1FAEF8A}" v="12" dt="2022-06-24T14:44:12.144"/>
    <p1510:client id="{09C699A4-6DB8-5536-1672-2704FE364C9A}" v="27" dt="2022-06-27T18:59:36.259"/>
    <p1510:client id="{0B844614-0E1A-29AB-88F0-B9D34638BF1C}" v="70" dt="2022-06-28T15:33:47.915"/>
    <p1510:client id="{2842EA37-3FB4-4674-CF8A-0F1AF4343B8F}" v="79" dt="2022-07-14T18:19:11.708"/>
    <p1510:client id="{29A6EADD-1F39-487E-AB8C-0541F9F4A37C}" v="74" dt="2023-03-27T22:14:57.950"/>
    <p1510:client id="{31B37D9C-4D88-0A2C-43B7-EAF25613103B}" v="4" dt="2022-07-01T14:05:32.203"/>
    <p1510:client id="{3DC132BA-B76A-4D2E-A515-0E79DFB2918D}" v="4" dt="2022-11-21T20:44:58.461"/>
    <p1510:client id="{3F37CB9A-DC27-4681-9057-3C0372B5910C}" v="37" dt="2023-04-02T16:47:39.689"/>
    <p1510:client id="{44E3A299-3C07-4CD6-BBC9-CAC220806264}" v="1626" dt="2022-10-14T20:05:38.535"/>
    <p1510:client id="{4CA0DF14-2EAC-46C9-A6BD-8F6D27B6B378}" v="470" dt="2023-03-27T20:55:01.372"/>
    <p1510:client id="{4E8CD308-C49B-4473-8719-86C0A4038DFE}" v="40" dt="2023-04-07T18:59:06.987"/>
    <p1510:client id="{4F37F9B6-729B-4542-A055-8BAA04CEED7F}" v="68" dt="2024-01-09T15:47:58.796"/>
    <p1510:client id="{56953702-5F47-8D49-8846-A88CE70EF632}" v="20" dt="2022-06-17T13:24:26.056"/>
    <p1510:client id="{5C8886B0-A4A8-3064-1F82-A64D0EFE855A}" v="26" dt="2022-07-01T14:11:26.959"/>
    <p1510:client id="{895AB02D-ACE7-4BFC-B271-CE8787503FE8}" v="102" dt="2023-03-31T16:22:56.663"/>
    <p1510:client id="{8E1E383D-F59F-4810-B1A9-9FBB34477E25}" v="410" dt="2023-03-29T22:56:15.137"/>
    <p1510:client id="{A39CE9EF-7E88-401D-955A-A16F8A864ABF}" v="830" dt="2023-03-30T21:21:58.945"/>
    <p1510:client id="{A4F66B32-1774-4E89-BF34-446B0127F225}" v="5" dt="2023-02-08T21:42:30.917"/>
    <p1510:client id="{AE1C469B-2CBE-404A-AAC2-43A43DC7EBDB}" v="20" dt="2022-10-21T19:18:55.773"/>
    <p1510:client id="{B4DD0C7C-7087-DD13-E5CE-A7FCA49391F4}" v="15" dt="2022-06-24T15:34:07.261"/>
    <p1510:client id="{D4A5D110-872B-41DF-8C42-37952F53219D}" v="3" dt="2022-11-03T15:50:34.136"/>
    <p1510:client id="{E2B6D859-EA3D-EEE6-AD94-0A4E4449E2C0}" v="29" dt="2022-07-14T16:12:04.777"/>
    <p1510:client id="{F3491456-3F46-4525-9690-944794542DFC}" v="438" dt="2022-10-13T12:26:41.096"/>
    <p1510:client id="{FD996262-03F5-525B-9150-115EE199FED2}" v="78" dt="2022-06-17T19:27:53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2" autoAdjust="0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2946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39B940-E65D-44FF-938D-FA853303E9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2A518-732A-474B-B3A9-DF982AD18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01081-1ACC-450F-94A0-3C34520CEE0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1B5A1-CD29-477E-B6A6-9D46A582F1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C1C7F-ABAD-4B15-8E17-9B80DDA3E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DE00-4DA5-49D8-B2E6-BA19D8C98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F0569-9394-4DEF-869E-638C19962D21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1189-6072-4DE9-9663-47EE75F8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0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2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4986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01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2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2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5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15B7-5BB4-4F82-8F6E-E884FCBDE86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romthepagesoflove.blogspot.com/2010/09/refuse-to-let-it-grow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biology2/chapter/the-diversity-of-lif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.ndsu.edu/publications/crops/corn-growth-and-management-quick-guid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5734278@N05/453499762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35734278@N05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hemp-seeds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625013@N00/47486399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32625013@N0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and_fibrous_root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61588/Units_2_plants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ellularscale.blogspot.com/2013/05/what-is-experiment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1464593@N02" TargetMode="External"/><Relationship Id="rId2" Type="http://schemas.openxmlformats.org/officeDocument/2006/relationships/hyperlink" Target="https://www.flickr.com/photos/41464593@N02/46798196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reativecommons.org/licenses/by/2.0/?ref=openver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2966874@N05/106482128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62966874@N0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306F36-7E5A-4407-8C6F-EDBFD2A6E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22325"/>
            <a:ext cx="12191999" cy="336620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Language Picture Cards</a:t>
            </a:r>
          </a:p>
          <a:p>
            <a:pPr algn="ctr"/>
            <a:r>
              <a:rPr lang="en-US" sz="28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</a:p>
          <a:p>
            <a:pPr algn="ctr"/>
            <a:r>
              <a:rPr lang="en-US" sz="54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Traits: </a:t>
            </a:r>
          </a:p>
          <a:p>
            <a:pPr algn="ctr"/>
            <a:r>
              <a:rPr lang="en-US" sz="54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Inherited and Acquired (G4)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C4F7B-FF25-C2F1-622D-A1454169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175" y="6352484"/>
            <a:ext cx="7320618" cy="365125"/>
          </a:xfrm>
        </p:spPr>
        <p:txBody>
          <a:bodyPr/>
          <a:lstStyle/>
          <a:p>
            <a:pPr algn="ctr"/>
            <a:r>
              <a:rPr lang="en-US" dirty="0"/>
              <a:t>© 2023 Baylor College of Medicine. Field Test Version: Do not distribute, photocopy, or forward this document for use at other locations.</a:t>
            </a:r>
          </a:p>
        </p:txBody>
      </p:sp>
      <p:pic>
        <p:nvPicPr>
          <p:cNvPr id="9" name="Picture 8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371DF608-CFC1-CF1E-3E34-AC26DD7F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5" y="829697"/>
            <a:ext cx="5042265" cy="1166883"/>
          </a:xfrm>
          <a:prstGeom prst="rect">
            <a:avLst/>
          </a:prstGeom>
        </p:spPr>
      </p:pic>
      <p:pic>
        <p:nvPicPr>
          <p:cNvPr id="11" name="Picture 10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06615C6F-B71A-2EB0-0E1B-89FAF606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832" y="820486"/>
            <a:ext cx="2127192" cy="9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00A2-EACC-8C0A-98CF-EAE1FAD2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773" y="1079982"/>
            <a:ext cx="5312229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Germination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3E0CB2-0864-B23B-E9AD-CD2AAED2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19203"/>
            <a:ext cx="6375634" cy="413879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84B23-D06A-89B6-FF1F-D0F07262CF9E}"/>
              </a:ext>
            </a:extLst>
          </p:cNvPr>
          <p:cNvSpPr txBox="1"/>
          <p:nvPr/>
        </p:nvSpPr>
        <p:spPr>
          <a:xfrm>
            <a:off x="0" y="6858000"/>
            <a:ext cx="320441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/>
              <a:t> by Unknown author is licensed under 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800" dirty="0"/>
              <a:t>.</a:t>
            </a:r>
            <a:r>
              <a:rPr lang="en-US" sz="800" dirty="0">
                <a:latin typeface="Arial"/>
                <a:cs typeface="Arial"/>
              </a:rPr>
              <a:t>​</a:t>
            </a:r>
          </a:p>
          <a:p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4EE39-C77B-D0BC-16A8-61301EC6B1FD}"/>
              </a:ext>
            </a:extLst>
          </p:cNvPr>
          <p:cNvSpPr txBox="1"/>
          <p:nvPr/>
        </p:nvSpPr>
        <p:spPr>
          <a:xfrm>
            <a:off x="6863522" y="3450771"/>
            <a:ext cx="479448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Germination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the process by which a plant grows from a seed.</a:t>
            </a:r>
          </a:p>
        </p:txBody>
      </p:sp>
    </p:spTree>
    <p:extLst>
      <p:ext uri="{BB962C8B-B14F-4D97-AF65-F5344CB8AC3E}">
        <p14:creationId xmlns:p14="http://schemas.microsoft.com/office/powerpoint/2010/main" val="75642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96E0-0F0A-CB81-7EA4-AA39FBD6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14" y="957943"/>
            <a:ext cx="4773254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Inherited Traits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F034-1443-3A45-4CC7-1595B8C8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7654" y="0"/>
            <a:ext cx="56817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3FD49-B490-87F4-19AF-DB274B77D3BC}"/>
              </a:ext>
            </a:extLst>
          </p:cNvPr>
          <p:cNvSpPr txBox="1"/>
          <p:nvPr/>
        </p:nvSpPr>
        <p:spPr>
          <a:xfrm>
            <a:off x="5856515" y="2828834"/>
            <a:ext cx="6183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5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Inherited</a:t>
            </a:r>
            <a:r>
              <a:rPr lang="en-US" sz="35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traits </a:t>
            </a:r>
            <a:r>
              <a:rPr lang="en-US" sz="35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passed down from parent to offspring.</a:t>
            </a:r>
            <a:endParaRPr lang="en-US" sz="35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EC768-25A3-D605-EED5-6F532B0C94A5}"/>
              </a:ext>
            </a:extLst>
          </p:cNvPr>
          <p:cNvSpPr txBox="1"/>
          <p:nvPr/>
        </p:nvSpPr>
        <p:spPr>
          <a:xfrm>
            <a:off x="0" y="6937695"/>
            <a:ext cx="35686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Free photo: Flowers, Petal, Flowering, Plants - Free Image on </a:t>
            </a:r>
            <a:r>
              <a:rPr lang="en-US" sz="800" dirty="0" err="1"/>
              <a:t>Pixabay</a:t>
            </a:r>
            <a:r>
              <a:rPr lang="en-US" sz="800" dirty="0"/>
              <a:t> 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3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38E8-E431-2AF4-4D3F-66046A3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801" y="627744"/>
            <a:ext cx="4251721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Observing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9331D-50C7-2DF5-EA11-A41BA4DBE3C3}"/>
              </a:ext>
            </a:extLst>
          </p:cNvPr>
          <p:cNvSpPr txBox="1"/>
          <p:nvPr/>
        </p:nvSpPr>
        <p:spPr>
          <a:xfrm>
            <a:off x="5812970" y="2961102"/>
            <a:ext cx="59473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Observing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is carefully looking at something or someone to gather information.​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88EE7-BCD4-AC84-531C-26A5319F28AC}"/>
              </a:ext>
            </a:extLst>
          </p:cNvPr>
          <p:cNvSpPr txBox="1"/>
          <p:nvPr/>
        </p:nvSpPr>
        <p:spPr>
          <a:xfrm>
            <a:off x="680453" y="6562558"/>
            <a:ext cx="608530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9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6CEFACF-CBB0-73EF-EA62-689F29D08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5529943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BA22F-ADA1-5618-A037-0CEBDFC8EDBE}"/>
              </a:ext>
            </a:extLst>
          </p:cNvPr>
          <p:cNvSpPr txBox="1"/>
          <p:nvPr/>
        </p:nvSpPr>
        <p:spPr>
          <a:xfrm>
            <a:off x="0" y="6906648"/>
            <a:ext cx="60153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 </a:t>
            </a:r>
            <a:r>
              <a:rPr lang="en-US" sz="900" dirty="0" err="1"/>
              <a:t>EDUimages</a:t>
            </a:r>
            <a:r>
              <a:rPr lang="en-US" sz="900" dirty="0"/>
              <a:t>, CC BY-NC 4.0​</a:t>
            </a:r>
          </a:p>
        </p:txBody>
      </p:sp>
    </p:spTree>
    <p:extLst>
      <p:ext uri="{BB962C8B-B14F-4D97-AF65-F5344CB8AC3E}">
        <p14:creationId xmlns:p14="http://schemas.microsoft.com/office/powerpoint/2010/main" val="40642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9DAEA03-FF91-F74D-51FF-053B3CDC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698" y="424543"/>
            <a:ext cx="3581400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Offspring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BAE883-4364-463A-AB31-0826A487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59327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63A69-634D-5BF5-07A4-A903B9E68955}"/>
              </a:ext>
            </a:extLst>
          </p:cNvPr>
          <p:cNvSpPr txBox="1"/>
          <p:nvPr/>
        </p:nvSpPr>
        <p:spPr>
          <a:xfrm>
            <a:off x="6259288" y="3070554"/>
            <a:ext cx="60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Plants and 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animals,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including 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humans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produce 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offspring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1B33D-250E-FBC6-D330-165EFF352DE9}"/>
              </a:ext>
            </a:extLst>
          </p:cNvPr>
          <p:cNvSpPr txBox="1"/>
          <p:nvPr/>
        </p:nvSpPr>
        <p:spPr>
          <a:xfrm>
            <a:off x="-92279" y="6929306"/>
            <a:ext cx="20265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800" dirty="0">
                <a:solidFill>
                  <a:srgbClr val="30272E"/>
                </a:solidFill>
                <a:ea typeface="+mn-lt"/>
                <a:cs typeface="+mn-lt"/>
              </a:rPr>
              <a:t>Green Cactus Plants · Free Stock Photo</a:t>
            </a:r>
            <a:endParaRPr lang="en-US" sz="800" i="0" dirty="0">
              <a:solidFill>
                <a:srgbClr val="30272E"/>
              </a:solidFill>
              <a:effectLst/>
              <a:latin typeface="Inte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8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7AC6-99B2-504D-DEDC-2A463E16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960" y="688095"/>
            <a:ext cx="4673635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colorful, different&#10;&#10;Description automatically generated">
            <a:extLst>
              <a:ext uri="{FF2B5EF4-FFF2-40B4-BE49-F238E27FC236}">
                <a16:creationId xmlns:a16="http://schemas.microsoft.com/office/drawing/2014/main" id="{6D1F1284-0D05-7CA9-7B98-C3A824E88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95" y="1348495"/>
            <a:ext cx="6482489" cy="426853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CEC5E2-7AD2-659D-E43C-46D7C2D044F0}"/>
              </a:ext>
            </a:extLst>
          </p:cNvPr>
          <p:cNvSpPr txBox="1"/>
          <p:nvPr/>
        </p:nvSpPr>
        <p:spPr>
          <a:xfrm>
            <a:off x="6737006" y="2674204"/>
            <a:ext cx="516956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are living things that carry out the activities needed to live, grow, and survive.</a:t>
            </a:r>
            <a:r>
              <a:rPr lang="en-US" sz="3600" dirty="0"/>
              <a:t>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06B39-27F4-34C9-2446-6077DAD7FC89}"/>
              </a:ext>
            </a:extLst>
          </p:cNvPr>
          <p:cNvSpPr txBox="1"/>
          <p:nvPr/>
        </p:nvSpPr>
        <p:spPr>
          <a:xfrm>
            <a:off x="0" y="6879929"/>
            <a:ext cx="4051967" cy="2506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9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42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0D8F-D420-C14E-1EC5-12810FDC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021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Radicle and </a:t>
            </a:r>
            <a:r>
              <a:rPr lang="en-US" sz="6000" b="1" dirty="0" err="1">
                <a:solidFill>
                  <a:schemeClr val="tx1"/>
                </a:solidFill>
              </a:rPr>
              <a:t>Hypocotyle</a:t>
            </a:r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33C91473-67C3-040C-DEE4-44BDA997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721" y="2133601"/>
            <a:ext cx="6071253" cy="363582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E004-DA3C-84C6-A551-308EEF6FF36A}"/>
              </a:ext>
            </a:extLst>
          </p:cNvPr>
          <p:cNvSpPr txBox="1"/>
          <p:nvPr/>
        </p:nvSpPr>
        <p:spPr>
          <a:xfrm>
            <a:off x="-87840" y="6869648"/>
            <a:ext cx="5333998" cy="30534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4FB70-2AE9-6781-5422-0F437BEBB3C9}"/>
              </a:ext>
            </a:extLst>
          </p:cNvPr>
          <p:cNvSpPr txBox="1"/>
          <p:nvPr/>
        </p:nvSpPr>
        <p:spPr>
          <a:xfrm>
            <a:off x="6557394" y="1728439"/>
            <a:ext cx="510330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ordVisiPilcrow_MSFontService"/>
              </a:rPr>
              <a:t>The </a:t>
            </a:r>
            <a:r>
              <a:rPr lang="en-US" sz="3200" b="1" dirty="0">
                <a:latin typeface="WordVisiPilcrow_MSFontService"/>
              </a:rPr>
              <a:t>radicle</a:t>
            </a:r>
            <a:r>
              <a:rPr lang="en-US" sz="3200" dirty="0">
                <a:latin typeface="WordVisiPilcrow_MSFontService"/>
              </a:rPr>
              <a:t> is the first part of the seedling to emerge from the seed. It will become the root system as the plant grows. </a:t>
            </a:r>
          </a:p>
          <a:p>
            <a:endParaRPr lang="en-US" sz="3200" dirty="0">
              <a:latin typeface="WordVisiPilcrow_MSFontService"/>
            </a:endParaRPr>
          </a:p>
          <a:p>
            <a:r>
              <a:rPr lang="en-US" sz="3200" dirty="0">
                <a:latin typeface="WordVisiPilcrow_MSFontService"/>
              </a:rPr>
              <a:t>The </a:t>
            </a:r>
            <a:r>
              <a:rPr lang="en-US" sz="3200" b="1" dirty="0" err="1">
                <a:latin typeface="WordVisiPilcrow_MSFontService"/>
              </a:rPr>
              <a:t>hypocotyle</a:t>
            </a:r>
            <a:r>
              <a:rPr lang="en-US" sz="3200" dirty="0">
                <a:latin typeface="WordVisiPilcrow_MSFontService"/>
              </a:rPr>
              <a:t> is the part of the embryo hat becomes the stem and the leaves. </a:t>
            </a:r>
          </a:p>
          <a:p>
            <a:endParaRPr lang="en-US" sz="2400" dirty="0">
              <a:latin typeface="WordVisiPilcrow_MSFontService"/>
            </a:endParaRPr>
          </a:p>
          <a:p>
            <a:endParaRPr lang="en-US" sz="2400" dirty="0">
              <a:latin typeface="WordVisiPilcrow_MSFontService"/>
            </a:endParaRPr>
          </a:p>
        </p:txBody>
      </p:sp>
    </p:spTree>
    <p:extLst>
      <p:ext uri="{BB962C8B-B14F-4D97-AF65-F5344CB8AC3E}">
        <p14:creationId xmlns:p14="http://schemas.microsoft.com/office/powerpoint/2010/main" val="259003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01CB-ACA3-6733-61B9-B6787257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782" y="473280"/>
            <a:ext cx="7301218" cy="11709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Reasoning</a:t>
            </a:r>
            <a:endParaRPr lang="en-US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D296C-67A8-C989-F7DA-0A1945D8D71B}"/>
              </a:ext>
            </a:extLst>
          </p:cNvPr>
          <p:cNvSpPr txBox="1"/>
          <p:nvPr/>
        </p:nvSpPr>
        <p:spPr>
          <a:xfrm>
            <a:off x="4890782" y="2213419"/>
            <a:ext cx="694608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Reasoning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means thinking about and explaining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evidence supports a claim.</a:t>
            </a:r>
            <a:endParaRPr lang="en-US" sz="3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2" name="Picture 32" descr="A picture containing building, outdoor, person&#10;&#10;Description automatically generated">
            <a:extLst>
              <a:ext uri="{FF2B5EF4-FFF2-40B4-BE49-F238E27FC236}">
                <a16:creationId xmlns:a16="http://schemas.microsoft.com/office/drawing/2014/main" id="{DB8D9BA8-B9A4-6A36-75CE-D0A22945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61114" cy="684822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1C06B89-A734-657C-FE43-9E1EDACF1947}"/>
              </a:ext>
            </a:extLst>
          </p:cNvPr>
          <p:cNvSpPr txBox="1"/>
          <p:nvPr/>
        </p:nvSpPr>
        <p:spPr>
          <a:xfrm>
            <a:off x="-75602" y="6906550"/>
            <a:ext cx="631414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 </a:t>
            </a:r>
            <a:r>
              <a:rPr lang="en-US" sz="900" dirty="0" err="1"/>
              <a:t>EDUimages</a:t>
            </a:r>
            <a:r>
              <a:rPr lang="en-US" sz="900" dirty="0"/>
              <a:t>, CC BY-NC 4.0​</a:t>
            </a:r>
          </a:p>
        </p:txBody>
      </p:sp>
    </p:spTree>
    <p:extLst>
      <p:ext uri="{BB962C8B-B14F-4D97-AF65-F5344CB8AC3E}">
        <p14:creationId xmlns:p14="http://schemas.microsoft.com/office/powerpoint/2010/main" val="247316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1F46-C8FC-A6F3-4AD7-30C57DD2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000" y="609600"/>
            <a:ext cx="58660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Investigation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BE93D-D6FC-CB50-929C-9D4F870D3829}"/>
              </a:ext>
            </a:extLst>
          </p:cNvPr>
          <p:cNvSpPr txBox="1"/>
          <p:nvPr/>
        </p:nvSpPr>
        <p:spPr>
          <a:xfrm>
            <a:off x="6654942" y="2876840"/>
            <a:ext cx="520811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science investigation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is a plan for finding answers to questions and solving problems.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835F440-23DE-0056-0324-5EEF9F829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24406"/>
            <a:ext cx="6326000" cy="68824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9DF734-3CB0-1000-774C-93BAF1FA38A9}"/>
              </a:ext>
            </a:extLst>
          </p:cNvPr>
          <p:cNvSpPr txBox="1"/>
          <p:nvPr/>
        </p:nvSpPr>
        <p:spPr>
          <a:xfrm>
            <a:off x="-71240" y="6875175"/>
            <a:ext cx="792778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"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Careers in Search of Women 2009</a:t>
            </a:r>
            <a:r>
              <a:rPr lang="en-US" sz="800" dirty="0">
                <a:solidFill>
                  <a:schemeClr val="tx2"/>
                </a:solidFill>
              </a:rPr>
              <a:t>" by 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Argonne National Laboratory</a:t>
            </a:r>
            <a:r>
              <a:rPr lang="en-US" sz="800" dirty="0">
                <a:solidFill>
                  <a:schemeClr val="tx2"/>
                </a:solidFill>
              </a:rPr>
              <a:t> is licensed under 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US" sz="8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426966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5803-9C1E-CC74-440A-EFA9753F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26" y="466987"/>
            <a:ext cx="4882392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3B2B3-2BB6-E32C-863F-21F9E353C693}"/>
              </a:ext>
            </a:extLst>
          </p:cNvPr>
          <p:cNvSpPr txBox="1"/>
          <p:nvPr/>
        </p:nvSpPr>
        <p:spPr>
          <a:xfrm>
            <a:off x="5771626" y="2508526"/>
            <a:ext cx="51227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scientist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a person  who is an expert in or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who studies aspects of the natural or physical world.​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E6486-6DA3-F043-D697-E42D4E36B043}"/>
              </a:ext>
            </a:extLst>
          </p:cNvPr>
          <p:cNvSpPr txBox="1"/>
          <p:nvPr/>
        </p:nvSpPr>
        <p:spPr>
          <a:xfrm>
            <a:off x="-66575" y="6873442"/>
            <a:ext cx="6967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Inter"/>
              </a:rPr>
              <a:t>Army scientists energize battery research" by U.S. Army Combat Capabilities Development Command is licensed under CC BY-SA 2.0. To view a copy of this license, visit https://creativecommons.org/licenses/by-sa/2.0/?ref=openverse.​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B3F1C3-6D1F-D985-DDAB-7E1DC632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32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9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37F5-8965-6EC6-931C-F165A77D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219" y="777929"/>
            <a:ext cx="5638800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B345A4-2532-83A5-F44E-9CCCA3606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0612" y="2098729"/>
            <a:ext cx="6015737" cy="39878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8D02B-11C9-E4C0-BD64-94034AB850A8}"/>
              </a:ext>
            </a:extLst>
          </p:cNvPr>
          <p:cNvSpPr txBox="1"/>
          <p:nvPr/>
        </p:nvSpPr>
        <p:spPr>
          <a:xfrm>
            <a:off x="-100612" y="6853767"/>
            <a:ext cx="4897938" cy="43113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9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9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FE9C9-4074-CF0A-09CB-49D6BC5C5759}"/>
              </a:ext>
            </a:extLst>
          </p:cNvPr>
          <p:cNvSpPr txBox="1"/>
          <p:nvPr/>
        </p:nvSpPr>
        <p:spPr>
          <a:xfrm>
            <a:off x="6450219" y="2816769"/>
            <a:ext cx="50510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 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seed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an undeveloped plant embryo and food reserve enclosed in a protective outer covering.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AFB97-13E0-73B8-30EE-012FD3393D7F}"/>
              </a:ext>
            </a:extLst>
          </p:cNvPr>
          <p:cNvSpPr txBox="1"/>
          <p:nvPr/>
        </p:nvSpPr>
        <p:spPr>
          <a:xfrm>
            <a:off x="4724400" y="431958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1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4B8E-4CDB-45EB-1B8C-7A51AA04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381" y="8397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7D56-7CD3-6B1B-CC48-752770965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b="1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>              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05DEBF-285A-216B-77E5-9F208D40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" y="816638"/>
            <a:ext cx="6839276" cy="604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C47F7-1607-1312-1DBC-109CDC4ACF93}"/>
              </a:ext>
            </a:extLst>
          </p:cNvPr>
          <p:cNvSpPr txBox="1"/>
          <p:nvPr/>
        </p:nvSpPr>
        <p:spPr>
          <a:xfrm>
            <a:off x="7079633" y="2823703"/>
            <a:ext cx="481416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Acquired traits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 are not passed down but are the result of environmental or external factors.  </a:t>
            </a:r>
            <a:r>
              <a:rPr lang="en-US" sz="3200" dirty="0">
                <a:solidFill>
                  <a:srgbClr val="404040"/>
                </a:solidFill>
                <a:ea typeface="+mn-lt"/>
                <a:cs typeface="+mn-lt"/>
              </a:rPr>
              <a:t> </a:t>
            </a:r>
            <a:endParaRPr lang="en-US" sz="3200" dirty="0"/>
          </a:p>
          <a:p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3200" dirty="0"/>
              <a:t>​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32CA7-93F9-E146-6D41-56812989C591}"/>
              </a:ext>
            </a:extLst>
          </p:cNvPr>
          <p:cNvSpPr txBox="1"/>
          <p:nvPr/>
        </p:nvSpPr>
        <p:spPr>
          <a:xfrm>
            <a:off x="0" y="6958725"/>
            <a:ext cx="84726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3"/>
              </a:rPr>
              <a:t>Windswept Tree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>
                <a:effectLst/>
                <a:latin typeface="Inter"/>
                <a:hlinkClick r:id="rId4"/>
              </a:rPr>
              <a:t>Auntie P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5"/>
              </a:rPr>
              <a:t>CC BY-NC-SA 2.0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8423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CB8F-D4BD-4BDA-3B00-D99B61FC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46071"/>
            <a:ext cx="12191999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Taproots and Fibrous Roots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823AE7-5143-73F8-62C4-026EBDCBC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062" r="6062"/>
          <a:stretch/>
        </p:blipFill>
        <p:spPr>
          <a:xfrm>
            <a:off x="0" y="1840379"/>
            <a:ext cx="5393860" cy="50167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728C6-8FC0-4648-EF74-F11F5B4BC271}"/>
              </a:ext>
            </a:extLst>
          </p:cNvPr>
          <p:cNvSpPr txBox="1"/>
          <p:nvPr/>
        </p:nvSpPr>
        <p:spPr>
          <a:xfrm>
            <a:off x="0" y="6857137"/>
            <a:ext cx="121049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ea typeface="+mn-lt"/>
                <a:cs typeface="+mn-lt"/>
                <a:hlinkClick r:id="rId3"/>
              </a:rPr>
              <a:t>https://commons.wikimedia.org/wiki/File:Tap_and_fibrous_root.jpg</a:t>
            </a:r>
            <a:endParaRPr lang="en-US" sz="900" dirty="0"/>
          </a:p>
          <a:p>
            <a:r>
              <a:rPr lang="en-US" sz="900" dirty="0">
                <a:ea typeface="+mn-lt"/>
                <a:cs typeface="+mn-lt"/>
              </a:rPr>
              <a:t>Cassandra </a:t>
            </a:r>
            <a:r>
              <a:rPr lang="en-US" sz="900" dirty="0" err="1">
                <a:ea typeface="+mn-lt"/>
                <a:cs typeface="+mn-lt"/>
              </a:rPr>
              <a:t>gonzales</a:t>
            </a:r>
            <a:r>
              <a:rPr lang="en-US" sz="900" dirty="0">
                <a:ea typeface="+mn-lt"/>
                <a:cs typeface="+mn-lt"/>
              </a:rPr>
              <a:t>, CC BY-SA 4.0 &lt;https://creativecommons.org/licenses/by-sa/4.0&gt;, via Wikimedia Commons</a:t>
            </a:r>
            <a:endParaRPr lang="en-US" sz="900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59FB2-899F-6BAE-C5B2-EC8660CD468E}"/>
              </a:ext>
            </a:extLst>
          </p:cNvPr>
          <p:cNvSpPr txBox="1"/>
          <p:nvPr/>
        </p:nvSpPr>
        <p:spPr>
          <a:xfrm>
            <a:off x="5624817" y="1766871"/>
            <a:ext cx="609879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 </a:t>
            </a:r>
            <a:r>
              <a:rPr lang="en-US" sz="3200" b="1" dirty="0"/>
              <a:t>taproot system </a:t>
            </a:r>
            <a:r>
              <a:rPr lang="en-US" sz="3200" dirty="0"/>
              <a:t>has a large, straight root that grows directly downward and with smaller roots growing out of it.</a:t>
            </a:r>
          </a:p>
          <a:p>
            <a:endParaRPr lang="en-US" sz="3200" dirty="0"/>
          </a:p>
          <a:p>
            <a:r>
              <a:rPr lang="en-US" sz="3200" dirty="0"/>
              <a:t>A </a:t>
            </a:r>
            <a:r>
              <a:rPr lang="en-US" sz="3200" b="1" dirty="0"/>
              <a:t>fibrous root system </a:t>
            </a:r>
            <a:r>
              <a:rPr lang="en-US" sz="3200" dirty="0"/>
              <a:t>has thin, threadlike roots that are about the same length and grow in   all directions.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6525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3A14-9F7C-24B9-164D-ED618D92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151" y="604810"/>
            <a:ext cx="2035629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CD593-BC7C-42DA-4338-792CA56859E9}"/>
              </a:ext>
            </a:extLst>
          </p:cNvPr>
          <p:cNvSpPr txBox="1"/>
          <p:nvPr/>
        </p:nvSpPr>
        <p:spPr>
          <a:xfrm>
            <a:off x="5741747" y="2544698"/>
            <a:ext cx="560404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</a:rPr>
              <a:t>A</a:t>
            </a:r>
            <a:r>
              <a:rPr lang="en-US" sz="3600" b="1" dirty="0">
                <a:latin typeface="Calibri"/>
                <a:ea typeface="Calibri"/>
                <a:cs typeface="Calibri"/>
              </a:rPr>
              <a:t> team </a:t>
            </a:r>
            <a:r>
              <a:rPr lang="en-US" sz="3600" dirty="0">
                <a:latin typeface="Calibri"/>
                <a:ea typeface="Calibri"/>
                <a:cs typeface="Calibri"/>
              </a:rPr>
              <a:t>is a group of people 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who work together to accomplish a goal. </a:t>
            </a:r>
            <a:r>
              <a:rPr lang="en-US" sz="3600" dirty="0">
                <a:latin typeface="Arial"/>
                <a:cs typeface="Arial"/>
              </a:rPr>
              <a:t>​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1809C-2B56-585D-5881-9FC47ADC9BBC}"/>
              </a:ext>
            </a:extLst>
          </p:cNvPr>
          <p:cNvSpPr txBox="1"/>
          <p:nvPr/>
        </p:nvSpPr>
        <p:spPr>
          <a:xfrm>
            <a:off x="-70158" y="6858000"/>
            <a:ext cx="1219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"Working and Weeding" by 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LandBetweentheLakesKYTN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 is marked with Public Domain Mark 1.0. To view the terms, visit https://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publicdomain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/mark/1.0//?ref=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9" name="Content Placeholder 11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44DA8086-427E-AEE6-5D27-B7733E921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" y="0"/>
            <a:ext cx="5360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8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51A88-8662-E745-43F8-8A3AC8AD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14" y="496283"/>
            <a:ext cx="6772412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Testable Question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indoor, black, laying, dark&#10;&#10;Description automatically generated">
            <a:extLst>
              <a:ext uri="{FF2B5EF4-FFF2-40B4-BE49-F238E27FC236}">
                <a16:creationId xmlns:a16="http://schemas.microsoft.com/office/drawing/2014/main" id="{2E50FF79-8860-5EB8-4299-9D8F2F698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551904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D5B1B-76F5-7070-3922-BA7623316903}"/>
              </a:ext>
            </a:extLst>
          </p:cNvPr>
          <p:cNvSpPr txBox="1"/>
          <p:nvPr/>
        </p:nvSpPr>
        <p:spPr>
          <a:xfrm>
            <a:off x="5780314" y="2154719"/>
            <a:ext cx="604651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testable question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is connected to a specific science concept and can be answered through an investigation or experiment.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84865-B2BB-4BC6-43BD-D7792F9E850B}"/>
              </a:ext>
            </a:extLst>
          </p:cNvPr>
          <p:cNvSpPr txBox="1"/>
          <p:nvPr/>
        </p:nvSpPr>
        <p:spPr>
          <a:xfrm>
            <a:off x="-104771" y="6858000"/>
            <a:ext cx="4597523" cy="3473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F5BD2-24C3-50A3-49E0-6E5C77854457}"/>
              </a:ext>
            </a:extLst>
          </p:cNvPr>
          <p:cNvSpPr txBox="1"/>
          <p:nvPr/>
        </p:nvSpPr>
        <p:spPr>
          <a:xfrm>
            <a:off x="4676587" y="6230471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CAD07-9FC3-BA25-6BFE-7A3CAF00F57E}"/>
              </a:ext>
            </a:extLst>
          </p:cNvPr>
          <p:cNvSpPr txBox="1"/>
          <p:nvPr/>
        </p:nvSpPr>
        <p:spPr>
          <a:xfrm>
            <a:off x="662731" y="5460221"/>
            <a:ext cx="24663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How does gravity affect the growth of plant roots?</a:t>
            </a:r>
          </a:p>
        </p:txBody>
      </p:sp>
    </p:spTree>
    <p:extLst>
      <p:ext uri="{BB962C8B-B14F-4D97-AF65-F5344CB8AC3E}">
        <p14:creationId xmlns:p14="http://schemas.microsoft.com/office/powerpoint/2010/main" val="273331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6ECF-8120-A257-37DD-8E95021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800" y="471781"/>
            <a:ext cx="3463305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Trait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D5CB6C-4A0D-F3DC-3DA4-AA1FF0C0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1907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B9C22-D346-7574-8C1E-CBB8A9806AF8}"/>
              </a:ext>
            </a:extLst>
          </p:cNvPr>
          <p:cNvSpPr txBox="1"/>
          <p:nvPr/>
        </p:nvSpPr>
        <p:spPr>
          <a:xfrm>
            <a:off x="6561290" y="2757096"/>
            <a:ext cx="5217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A </a:t>
            </a:r>
            <a:r>
              <a:rPr lang="en-US" sz="3600" b="1" dirty="0">
                <a:solidFill>
                  <a:schemeClr val="tx1"/>
                </a:solidFill>
                <a:effectLst/>
                <a:ea typeface="+mn-lt"/>
                <a:cs typeface="+mn-lt"/>
              </a:rPr>
              <a:t>trait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 is a 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physical attribute of 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an 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organism 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such as eye color, feathers, or the shape of leaves.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E2FE4-2D7E-C851-7603-39B6FD203FE9}"/>
              </a:ext>
            </a:extLst>
          </p:cNvPr>
          <p:cNvSpPr txBox="1"/>
          <p:nvPr/>
        </p:nvSpPr>
        <p:spPr>
          <a:xfrm>
            <a:off x="0" y="6858000"/>
            <a:ext cx="6782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Ghos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-trait." by 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igKnition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 is licensed under CC BY-SA 2.0. To view a copy of this license, visit https://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/licenses/by-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sa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/2.0/?ref=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800" i="0" dirty="0">
              <a:effectLst/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0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5016-A376-D850-09BA-27FEEDDE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408" y="305268"/>
            <a:ext cx="4919849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table, person, beverage, fruit drink&#10;&#10;Description automatically generated">
            <a:extLst>
              <a:ext uri="{FF2B5EF4-FFF2-40B4-BE49-F238E27FC236}">
                <a16:creationId xmlns:a16="http://schemas.microsoft.com/office/drawing/2014/main" id="{645F6EB7-6744-9B03-1443-ECFC6B422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19" y="1530006"/>
            <a:ext cx="4541586" cy="50531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17A86-6567-DA3A-65A9-926674BEFB17}"/>
              </a:ext>
            </a:extLst>
          </p:cNvPr>
          <p:cNvSpPr txBox="1"/>
          <p:nvPr/>
        </p:nvSpPr>
        <p:spPr>
          <a:xfrm>
            <a:off x="5628409" y="2774398"/>
            <a:ext cx="628989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 scientific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variable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something (a factor or condition) that can change or potentially change in a scientific investigation.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1DD4-2E49-F33B-C691-4F78B98B2CD9}"/>
              </a:ext>
            </a:extLst>
          </p:cNvPr>
          <p:cNvSpPr txBox="1"/>
          <p:nvPr/>
        </p:nvSpPr>
        <p:spPr>
          <a:xfrm>
            <a:off x="-71240" y="6858000"/>
            <a:ext cx="70313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 by Unknown author is licensed under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9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341222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DE6B-AB0C-2D01-903A-2C82BC00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745" y="616490"/>
            <a:ext cx="2850513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Botanist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0865D-4268-FB23-6A34-0D2CFC806EED}"/>
              </a:ext>
            </a:extLst>
          </p:cNvPr>
          <p:cNvSpPr txBox="1"/>
          <p:nvPr/>
        </p:nvSpPr>
        <p:spPr>
          <a:xfrm>
            <a:off x="6830200" y="2551837"/>
            <a:ext cx="488760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Trebuchet MS"/>
              </a:rPr>
              <a:t>A </a:t>
            </a:r>
            <a:r>
              <a:rPr lang="en-US" sz="3600" b="1" dirty="0">
                <a:latin typeface="Trebuchet MS"/>
              </a:rPr>
              <a:t>botanist</a:t>
            </a:r>
            <a:r>
              <a:rPr lang="en-US" sz="3600" dirty="0">
                <a:latin typeface="Trebuchet MS"/>
              </a:rPr>
              <a:t> is an expert in the scientific study of plants.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90E88-0123-A432-1648-086503C1D9E0}"/>
              </a:ext>
            </a:extLst>
          </p:cNvPr>
          <p:cNvSpPr txBox="1"/>
          <p:nvPr/>
        </p:nvSpPr>
        <p:spPr>
          <a:xfrm>
            <a:off x="83672" y="6856058"/>
            <a:ext cx="935850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2"/>
              </a:rPr>
              <a:t>2010 May - The Nature Conservancy's Megan Gibney and Service botanist Carolyn Wells recording data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>
                <a:effectLst/>
                <a:latin typeface="Inter"/>
                <a:hlinkClick r:id="rId3"/>
              </a:rPr>
              <a:t>USFWS/Southeast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4"/>
              </a:rPr>
              <a:t>CC BY 2.0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>
              <a:latin typeface="Calibri"/>
              <a:cs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9" name="Picture 8" descr="A few women in the woods&#10;&#10;Description automatically generated">
            <a:extLst>
              <a:ext uri="{FF2B5EF4-FFF2-40B4-BE49-F238E27FC236}">
                <a16:creationId xmlns:a16="http://schemas.microsoft.com/office/drawing/2014/main" id="{6F547796-8462-2578-1345-9EE8C2A67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43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F824-2F2D-FC13-B3A5-2A010723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36" y="748748"/>
            <a:ext cx="3061252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Claim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CC4874-5718-FE4E-EC1F-F81816D1B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54660" y="1"/>
            <a:ext cx="6242939" cy="68410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85FDE-DCCF-ACE6-603C-C7489DA825B5}"/>
              </a:ext>
            </a:extLst>
          </p:cNvPr>
          <p:cNvSpPr txBox="1"/>
          <p:nvPr/>
        </p:nvSpPr>
        <p:spPr>
          <a:xfrm>
            <a:off x="6804106" y="2662771"/>
            <a:ext cx="5103313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claim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is a statement of</a:t>
            </a:r>
          </a:p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 you think is true based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 observation and evidence.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EC268-8B3B-902A-12D2-2548CF7E9D1D}"/>
              </a:ext>
            </a:extLst>
          </p:cNvPr>
          <p:cNvSpPr txBox="1"/>
          <p:nvPr/>
        </p:nvSpPr>
        <p:spPr>
          <a:xfrm>
            <a:off x="-63829" y="6841013"/>
            <a:ext cx="73600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"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2010-07-11 - Summer Camp 2010 - Kids talking notes in the woods</a:t>
            </a:r>
            <a:r>
              <a:rPr lang="en-US" sz="900" dirty="0">
                <a:solidFill>
                  <a:schemeClr val="tx2"/>
                </a:solidFill>
              </a:rPr>
              <a:t>" by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Leslie Science &amp; Nature Center</a:t>
            </a:r>
            <a:r>
              <a:rPr lang="en-US" sz="900" dirty="0">
                <a:solidFill>
                  <a:schemeClr val="tx2"/>
                </a:solidFill>
              </a:rPr>
              <a:t> </a:t>
            </a:r>
          </a:p>
          <a:p>
            <a:r>
              <a:rPr lang="en-US" sz="900" dirty="0">
                <a:solidFill>
                  <a:schemeClr val="tx2"/>
                </a:solidFill>
              </a:rPr>
              <a:t>is licensed under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9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324755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0D1B-1908-71EC-008F-B9CFC48B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11" y="1036983"/>
            <a:ext cx="5204791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35E94-E20F-D82D-3673-B1D5FF13F009}"/>
              </a:ext>
            </a:extLst>
          </p:cNvPr>
          <p:cNvSpPr txBox="1"/>
          <p:nvPr/>
        </p:nvSpPr>
        <p:spPr>
          <a:xfrm>
            <a:off x="6376367" y="2793355"/>
            <a:ext cx="576552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occurs when two or more people work together, learn from each other, and communicate ​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with each other.​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0AF41-0DDE-0C53-0475-BB553245E1C2}"/>
              </a:ext>
            </a:extLst>
          </p:cNvPr>
          <p:cNvSpPr txBox="1"/>
          <p:nvPr/>
        </p:nvSpPr>
        <p:spPr>
          <a:xfrm>
            <a:off x="-95398" y="6864096"/>
            <a:ext cx="52430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 </a:t>
            </a:r>
            <a:r>
              <a:rPr lang="en-US" sz="900" dirty="0" err="1"/>
              <a:t>EDUimages</a:t>
            </a:r>
            <a:r>
              <a:rPr lang="en-US" sz="900" dirty="0"/>
              <a:t>, CC BY-NC 4.0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4BB2CC0-130E-71F3-3A05-F591E3797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41332" y="0"/>
            <a:ext cx="5875175" cy="6858000"/>
          </a:xfrm>
        </p:spPr>
      </p:pic>
    </p:spTree>
    <p:extLst>
      <p:ext uri="{BB962C8B-B14F-4D97-AF65-F5344CB8AC3E}">
        <p14:creationId xmlns:p14="http://schemas.microsoft.com/office/powerpoint/2010/main" val="317429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D9AA-AB3C-D8DB-EBC1-00E2419DE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94" y="418619"/>
            <a:ext cx="7081436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Cotyledon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B77CF09-3988-4140-27E6-B6678E89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56988" cy="683892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A4FC6-9756-94D9-7CA2-9C7C34BA534F}"/>
              </a:ext>
            </a:extLst>
          </p:cNvPr>
          <p:cNvSpPr txBox="1"/>
          <p:nvPr/>
        </p:nvSpPr>
        <p:spPr>
          <a:xfrm>
            <a:off x="4858894" y="1739419"/>
            <a:ext cx="580456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cotyledon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is the seed leaf within the embryo and a source of stored food for the seedling.</a:t>
            </a: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Plants that have one cotyledon or seed leaf are called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monocots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; plants with two seed leaves are called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dicots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8B2071-9C37-5229-A1B2-2CE7B4264003}"/>
              </a:ext>
            </a:extLst>
          </p:cNvPr>
          <p:cNvSpPr txBox="1"/>
          <p:nvPr/>
        </p:nvSpPr>
        <p:spPr>
          <a:xfrm>
            <a:off x="-87642" y="6838921"/>
            <a:ext cx="641951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latin typeface="Calibri"/>
                <a:cs typeface="Calibri"/>
              </a:rPr>
              <a:t>User:Pengo</a:t>
            </a:r>
            <a:r>
              <a:rPr lang="en-US" sz="900" dirty="0">
                <a:latin typeface="Calibri"/>
                <a:cs typeface="Calibri"/>
              </a:rPr>
              <a:t>, CC BY-SA 2.5 &lt;https://creativecommons.org/licenses/by-sa/2.5&gt;,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0905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B5E1-1214-0895-FE8B-90B7EA63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56088"/>
            <a:ext cx="1974574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EDB7181-352D-CFD2-051F-CFAF1E053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2680"/>
            <a:ext cx="567570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860108-278E-14E9-20E9-99980C5518A8}"/>
              </a:ext>
            </a:extLst>
          </p:cNvPr>
          <p:cNvSpPr txBox="1"/>
          <p:nvPr/>
        </p:nvSpPr>
        <p:spPr>
          <a:xfrm>
            <a:off x="5946913" y="2256811"/>
            <a:ext cx="60960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Data are facts and </a:t>
            </a:r>
          </a:p>
          <a:p>
            <a:pPr algn="l"/>
            <a:r>
              <a:rPr lang="en-US" sz="3600" dirty="0"/>
              <a:t>information (such as images, words, and measurements, collected during an  an investigation.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D927-B19C-E228-B2A6-2DCD3DCF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26" y="548963"/>
            <a:ext cx="2902226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25EE14-ED61-8059-B7F9-B2A6D8137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6096000" cy="68613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8D959-8C80-192B-4E81-B95ACC530DF5}"/>
              </a:ext>
            </a:extLst>
          </p:cNvPr>
          <p:cNvSpPr txBox="1"/>
          <p:nvPr/>
        </p:nvSpPr>
        <p:spPr>
          <a:xfrm>
            <a:off x="6492226" y="2767280"/>
            <a:ext cx="49452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embryo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is the tiny plant inside the seed. </a:t>
            </a:r>
          </a:p>
        </p:txBody>
      </p:sp>
    </p:spTree>
    <p:extLst>
      <p:ext uri="{BB962C8B-B14F-4D97-AF65-F5344CB8AC3E}">
        <p14:creationId xmlns:p14="http://schemas.microsoft.com/office/powerpoint/2010/main" val="243610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301-F56F-9BF7-00A6-1ECA7AB3A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756" y="483766"/>
            <a:ext cx="6960244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48478-3E63-A298-8D6F-F014D54828F2}"/>
              </a:ext>
            </a:extLst>
          </p:cNvPr>
          <p:cNvSpPr txBox="1"/>
          <p:nvPr/>
        </p:nvSpPr>
        <p:spPr>
          <a:xfrm>
            <a:off x="6370918" y="2534666"/>
            <a:ext cx="582108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Evidence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is data collected from the investigation that supports (backs up) explanations and answers. </a:t>
            </a:r>
          </a:p>
          <a:p>
            <a:pPr algn="l"/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092D0-2F34-4EC1-8269-FD843A1B624B}"/>
              </a:ext>
            </a:extLst>
          </p:cNvPr>
          <p:cNvSpPr txBox="1"/>
          <p:nvPr/>
        </p:nvSpPr>
        <p:spPr>
          <a:xfrm>
            <a:off x="-103190" y="6922522"/>
            <a:ext cx="1221899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"Cleo looking through the stereo microscope with rolled up lab coat sleeves" by 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scalefreenetwork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 is licensed under CC BY-NC-SA 2.0. To view a copy of this license</a:t>
            </a:r>
            <a:r>
              <a:rPr lang="en-US" sz="900" dirty="0">
                <a:solidFill>
                  <a:srgbClr val="30272E"/>
                </a:solidFill>
                <a:latin typeface="Inter"/>
              </a:rPr>
              <a:t>, visit https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://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/licenses/by-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nc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-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sa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/2.0/?ref=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/>
          </a:p>
        </p:txBody>
      </p:sp>
      <p:pic>
        <p:nvPicPr>
          <p:cNvPr id="9" name="Content Placeholder 5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4205692C-6E9D-6E5A-CE3A-B48D43FC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436"/>
            <a:ext cx="5231757" cy="68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39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6107</TotalTime>
  <Words>978</Words>
  <Application>Microsoft Macintosh PowerPoint</Application>
  <PresentationFormat>Widescreen</PresentationFormat>
  <Paragraphs>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Inter</vt:lpstr>
      <vt:lpstr>Segoe UI</vt:lpstr>
      <vt:lpstr>Trebuchet MS</vt:lpstr>
      <vt:lpstr>Ubuntu</vt:lpstr>
      <vt:lpstr>Wingdings 3</vt:lpstr>
      <vt:lpstr>WordVisiPilcrow_MSFontService</vt:lpstr>
      <vt:lpstr>Facet</vt:lpstr>
      <vt:lpstr>PowerPoint Presentation</vt:lpstr>
      <vt:lpstr>Acquired Traits</vt:lpstr>
      <vt:lpstr>Botanist</vt:lpstr>
      <vt:lpstr>Claim</vt:lpstr>
      <vt:lpstr>Collaboration</vt:lpstr>
      <vt:lpstr>Cotyledon</vt:lpstr>
      <vt:lpstr>Data</vt:lpstr>
      <vt:lpstr>Embryo</vt:lpstr>
      <vt:lpstr>Evidence</vt:lpstr>
      <vt:lpstr>Germination</vt:lpstr>
      <vt:lpstr>Inherited Traits</vt:lpstr>
      <vt:lpstr>Observing </vt:lpstr>
      <vt:lpstr>Offspring</vt:lpstr>
      <vt:lpstr>Organisms</vt:lpstr>
      <vt:lpstr>Radicle and Hypocotyle</vt:lpstr>
      <vt:lpstr>Reasoning</vt:lpstr>
      <vt:lpstr>Science Investigation</vt:lpstr>
      <vt:lpstr>Scientist</vt:lpstr>
      <vt:lpstr>Seed</vt:lpstr>
      <vt:lpstr>Taproots and Fibrous Roots</vt:lpstr>
      <vt:lpstr>Team</vt:lpstr>
      <vt:lpstr>Testable Question</vt:lpstr>
      <vt:lpstr>Trait</vt:lpstr>
      <vt:lpstr>Variable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Cards</dc:title>
  <dc:creator>Thomas, Jimmie W</dc:creator>
  <cp:lastModifiedBy>Moore, Michelle M</cp:lastModifiedBy>
  <cp:revision>1492</cp:revision>
  <dcterms:created xsi:type="dcterms:W3CDTF">2022-06-16T20:26:45Z</dcterms:created>
  <dcterms:modified xsi:type="dcterms:W3CDTF">2024-01-19T15:26:48Z</dcterms:modified>
</cp:coreProperties>
</file>