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16"/>
  </p:notesMasterIdLst>
  <p:handoutMasterIdLst>
    <p:handoutMasterId r:id="rId17"/>
  </p:handoutMasterIdLst>
  <p:sldIdLst>
    <p:sldId id="256" r:id="rId2"/>
    <p:sldId id="258" r:id="rId3"/>
    <p:sldId id="257" r:id="rId4"/>
    <p:sldId id="259" r:id="rId5"/>
    <p:sldId id="266" r:id="rId6"/>
    <p:sldId id="260" r:id="rId7"/>
    <p:sldId id="271" r:id="rId8"/>
    <p:sldId id="262" r:id="rId9"/>
    <p:sldId id="264" r:id="rId10"/>
    <p:sldId id="272" r:id="rId11"/>
    <p:sldId id="269" r:id="rId12"/>
    <p:sldId id="265" r:id="rId13"/>
    <p:sldId id="267"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snapToObjects="1">
      <p:cViewPr varScale="1">
        <p:scale>
          <a:sx n="121" d="100"/>
          <a:sy n="121" d="100"/>
        </p:scale>
        <p:origin x="598" y="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A64197-E150-984F-9894-2E868148D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6C48A7A-B81B-084E-8CF5-990502D859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D8052D-39A8-2545-88C1-5DF15260D046}" type="datetimeFigureOut">
              <a:rPr lang="en-US" smtClean="0"/>
              <a:t>6/5/2023</a:t>
            </a:fld>
            <a:endParaRPr lang="en-US"/>
          </a:p>
        </p:txBody>
      </p:sp>
      <p:sp>
        <p:nvSpPr>
          <p:cNvPr id="4" name="Footer Placeholder 3">
            <a:extLst>
              <a:ext uri="{FF2B5EF4-FFF2-40B4-BE49-F238E27FC236}">
                <a16:creationId xmlns:a16="http://schemas.microsoft.com/office/drawing/2014/main" id="{353719E9-8BCD-0E42-94F9-CD6D000544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75E3981-E3D7-3C41-B6A3-993D723BBB3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E7C782-FB9D-AA41-8CCF-2B57B8DAAEB9}" type="slidenum">
              <a:rPr lang="en-US" smtClean="0"/>
              <a:t>‹#›</a:t>
            </a:fld>
            <a:endParaRPr lang="en-US"/>
          </a:p>
        </p:txBody>
      </p:sp>
    </p:spTree>
    <p:extLst>
      <p:ext uri="{BB962C8B-B14F-4D97-AF65-F5344CB8AC3E}">
        <p14:creationId xmlns:p14="http://schemas.microsoft.com/office/powerpoint/2010/main" val="2979928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F9105-AC6F-324C-8CA0-7E159E3DD357}" type="datetimeFigureOut">
              <a:rPr lang="en-US" smtClean="0"/>
              <a:t>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0B67E-F2CF-0143-8C88-656F45E558DC}" type="slidenum">
              <a:rPr lang="en-US" smtClean="0"/>
              <a:t>‹#›</a:t>
            </a:fld>
            <a:endParaRPr lang="en-US"/>
          </a:p>
        </p:txBody>
      </p:sp>
    </p:spTree>
    <p:extLst>
      <p:ext uri="{BB962C8B-B14F-4D97-AF65-F5344CB8AC3E}">
        <p14:creationId xmlns:p14="http://schemas.microsoft.com/office/powerpoint/2010/main" val="199331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90B67E-F2CF-0143-8C88-656F45E558DC}" type="slidenum">
              <a:rPr lang="en-US" smtClean="0"/>
              <a:t>1</a:t>
            </a:fld>
            <a:endParaRPr lang="en-US"/>
          </a:p>
        </p:txBody>
      </p:sp>
    </p:spTree>
    <p:extLst>
      <p:ext uri="{BB962C8B-B14F-4D97-AF65-F5344CB8AC3E}">
        <p14:creationId xmlns:p14="http://schemas.microsoft.com/office/powerpoint/2010/main" val="1715445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Fuccus</a:t>
            </a:r>
            <a:r>
              <a:rPr lang="en-US" dirty="0"/>
              <a:t> serratus is an olive-brown colored marine species alga found in northeast Atlantic ocean</a:t>
            </a:r>
          </a:p>
        </p:txBody>
      </p:sp>
      <p:sp>
        <p:nvSpPr>
          <p:cNvPr id="4" name="Slide Number Placeholder 3"/>
          <p:cNvSpPr>
            <a:spLocks noGrp="1"/>
          </p:cNvSpPr>
          <p:nvPr>
            <p:ph type="sldNum" sz="quarter" idx="5"/>
          </p:nvPr>
        </p:nvSpPr>
        <p:spPr/>
        <p:txBody>
          <a:bodyPr/>
          <a:lstStyle/>
          <a:p>
            <a:fld id="{1590B67E-F2CF-0143-8C88-656F45E558DC}" type="slidenum">
              <a:rPr lang="en-US" smtClean="0"/>
              <a:t>10</a:t>
            </a:fld>
            <a:endParaRPr lang="en-US"/>
          </a:p>
        </p:txBody>
      </p:sp>
    </p:spTree>
    <p:extLst>
      <p:ext uri="{BB962C8B-B14F-4D97-AF65-F5344CB8AC3E}">
        <p14:creationId xmlns:p14="http://schemas.microsoft.com/office/powerpoint/2010/main" val="2021689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“diatom cake” </a:t>
            </a:r>
            <a:r>
              <a:rPr lang="en-US" dirty="0" err="1"/>
              <a:t>Stephanodiscus</a:t>
            </a:r>
            <a:r>
              <a:rPr lang="en-US" dirty="0"/>
              <a:t> </a:t>
            </a:r>
            <a:r>
              <a:rPr lang="en-US" dirty="0" err="1"/>
              <a:t>hantzschii</a:t>
            </a:r>
            <a:r>
              <a:rPr lang="en-US" dirty="0"/>
              <a:t>. This species has linear marks that radiate symmetrically from the flat center and spines on the edges.</a:t>
            </a:r>
          </a:p>
        </p:txBody>
      </p:sp>
      <p:sp>
        <p:nvSpPr>
          <p:cNvPr id="4" name="Slide Number Placeholder 3"/>
          <p:cNvSpPr>
            <a:spLocks noGrp="1"/>
          </p:cNvSpPr>
          <p:nvPr>
            <p:ph type="sldNum" sz="quarter" idx="5"/>
          </p:nvPr>
        </p:nvSpPr>
        <p:spPr/>
        <p:txBody>
          <a:bodyPr/>
          <a:lstStyle/>
          <a:p>
            <a:fld id="{1590B67E-F2CF-0143-8C88-656F45E558DC}" type="slidenum">
              <a:rPr lang="en-US" smtClean="0"/>
              <a:t>11</a:t>
            </a:fld>
            <a:endParaRPr lang="en-US"/>
          </a:p>
        </p:txBody>
      </p:sp>
    </p:spTree>
    <p:extLst>
      <p:ext uri="{BB962C8B-B14F-4D97-AF65-F5344CB8AC3E}">
        <p14:creationId xmlns:p14="http://schemas.microsoft.com/office/powerpoint/2010/main" val="824743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assortment of diatoms seen through a microscope. These were found living between crystals of sea ice in McMurdo Sound, Antarctica.</a:t>
            </a:r>
          </a:p>
        </p:txBody>
      </p:sp>
      <p:sp>
        <p:nvSpPr>
          <p:cNvPr id="4" name="Slide Number Placeholder 3"/>
          <p:cNvSpPr>
            <a:spLocks noGrp="1"/>
          </p:cNvSpPr>
          <p:nvPr>
            <p:ph type="sldNum" sz="quarter" idx="5"/>
          </p:nvPr>
        </p:nvSpPr>
        <p:spPr/>
        <p:txBody>
          <a:bodyPr/>
          <a:lstStyle/>
          <a:p>
            <a:fld id="{1590B67E-F2CF-0143-8C88-656F45E558DC}" type="slidenum">
              <a:rPr lang="en-US" smtClean="0"/>
              <a:t>12</a:t>
            </a:fld>
            <a:endParaRPr lang="en-US"/>
          </a:p>
        </p:txBody>
      </p:sp>
    </p:spTree>
    <p:extLst>
      <p:ext uri="{BB962C8B-B14F-4D97-AF65-F5344CB8AC3E}">
        <p14:creationId xmlns:p14="http://schemas.microsoft.com/office/powerpoint/2010/main" val="3857374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diatoms seen through a scanning electron microscope. The white bar = 10 microns( micrometers)</a:t>
            </a:r>
          </a:p>
        </p:txBody>
      </p:sp>
      <p:sp>
        <p:nvSpPr>
          <p:cNvPr id="4" name="Slide Number Placeholder 3"/>
          <p:cNvSpPr>
            <a:spLocks noGrp="1"/>
          </p:cNvSpPr>
          <p:nvPr>
            <p:ph type="sldNum" sz="quarter" idx="5"/>
          </p:nvPr>
        </p:nvSpPr>
        <p:spPr/>
        <p:txBody>
          <a:bodyPr/>
          <a:lstStyle/>
          <a:p>
            <a:fld id="{1590B67E-F2CF-0143-8C88-656F45E558DC}" type="slidenum">
              <a:rPr lang="en-US" smtClean="0"/>
              <a:t>13</a:t>
            </a:fld>
            <a:endParaRPr lang="en-US"/>
          </a:p>
        </p:txBody>
      </p:sp>
    </p:spTree>
    <p:extLst>
      <p:ext uri="{BB962C8B-B14F-4D97-AF65-F5344CB8AC3E}">
        <p14:creationId xmlns:p14="http://schemas.microsoft.com/office/powerpoint/2010/main" val="675849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Sargassum is a floating brown algae found in the middle of the North Atlantic in an area known as the Sargasso Sea. In 2018 the biggest bloom of seaweed ever recorded stretched from the </a:t>
            </a:r>
            <a:r>
              <a:rPr lang="en-US" dirty="0" err="1"/>
              <a:t>Gulfof</a:t>
            </a:r>
            <a:r>
              <a:rPr lang="en-US" dirty="0"/>
              <a:t> Mexico to Africa!</a:t>
            </a:r>
          </a:p>
        </p:txBody>
      </p:sp>
      <p:sp>
        <p:nvSpPr>
          <p:cNvPr id="4" name="Slide Number Placeholder 3"/>
          <p:cNvSpPr>
            <a:spLocks noGrp="1"/>
          </p:cNvSpPr>
          <p:nvPr>
            <p:ph type="sldNum" sz="quarter" idx="5"/>
          </p:nvPr>
        </p:nvSpPr>
        <p:spPr/>
        <p:txBody>
          <a:bodyPr/>
          <a:lstStyle/>
          <a:p>
            <a:fld id="{1590B67E-F2CF-0143-8C88-656F45E558DC}" type="slidenum">
              <a:rPr lang="en-US" smtClean="0"/>
              <a:t>14</a:t>
            </a:fld>
            <a:endParaRPr lang="en-US"/>
          </a:p>
        </p:txBody>
      </p:sp>
    </p:spTree>
    <p:extLst>
      <p:ext uri="{BB962C8B-B14F-4D97-AF65-F5344CB8AC3E}">
        <p14:creationId xmlns:p14="http://schemas.microsoft.com/office/powerpoint/2010/main" val="3184295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different kinds of </a:t>
            </a:r>
            <a:r>
              <a:rPr lang="en-US"/>
              <a:t>diatoms. Diatoms </a:t>
            </a:r>
            <a:r>
              <a:rPr lang="en-US" dirty="0"/>
              <a:t>are a major group of one-celled algae, and the only organism on earth that has cell walls made up of silica. They have intricate designs and patterns and are found in fresh and saltwater environments.</a:t>
            </a:r>
          </a:p>
        </p:txBody>
      </p:sp>
      <p:sp>
        <p:nvSpPr>
          <p:cNvPr id="4" name="Slide Number Placeholder 3"/>
          <p:cNvSpPr>
            <a:spLocks noGrp="1"/>
          </p:cNvSpPr>
          <p:nvPr>
            <p:ph type="sldNum" sz="quarter" idx="5"/>
          </p:nvPr>
        </p:nvSpPr>
        <p:spPr/>
        <p:txBody>
          <a:bodyPr/>
          <a:lstStyle/>
          <a:p>
            <a:fld id="{1590B67E-F2CF-0143-8C88-656F45E558DC}" type="slidenum">
              <a:rPr lang="en-US" smtClean="0"/>
              <a:t>2</a:t>
            </a:fld>
            <a:endParaRPr lang="en-US"/>
          </a:p>
        </p:txBody>
      </p:sp>
    </p:spTree>
    <p:extLst>
      <p:ext uri="{BB962C8B-B14F-4D97-AF65-F5344CB8AC3E}">
        <p14:creationId xmlns:p14="http://schemas.microsoft.com/office/powerpoint/2010/main" val="3706488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Zygnema</a:t>
            </a:r>
            <a:r>
              <a:rPr lang="en-US" dirty="0"/>
              <a:t> is a genus of filamentous alga. The filaments can feel soapy to the touch. It can be found in stagnant or slow moving freshwater.</a:t>
            </a:r>
          </a:p>
        </p:txBody>
      </p:sp>
      <p:sp>
        <p:nvSpPr>
          <p:cNvPr id="4" name="Slide Number Placeholder 3"/>
          <p:cNvSpPr>
            <a:spLocks noGrp="1"/>
          </p:cNvSpPr>
          <p:nvPr>
            <p:ph type="sldNum" sz="quarter" idx="5"/>
          </p:nvPr>
        </p:nvSpPr>
        <p:spPr/>
        <p:txBody>
          <a:bodyPr/>
          <a:lstStyle/>
          <a:p>
            <a:fld id="{1590B67E-F2CF-0143-8C88-656F45E558DC}" type="slidenum">
              <a:rPr lang="en-US" smtClean="0"/>
              <a:t>3</a:t>
            </a:fld>
            <a:endParaRPr lang="en-US"/>
          </a:p>
        </p:txBody>
      </p:sp>
    </p:spTree>
    <p:extLst>
      <p:ext uri="{BB962C8B-B14F-4D97-AF65-F5344CB8AC3E}">
        <p14:creationId xmlns:p14="http://schemas.microsoft.com/office/powerpoint/2010/main" val="200142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Volvox is green algae in the family </a:t>
            </a:r>
            <a:r>
              <a:rPr lang="en-US" dirty="0" err="1"/>
              <a:t>Volvocaceae</a:t>
            </a:r>
            <a:r>
              <a:rPr lang="en-US" dirty="0"/>
              <a:t> that forms spherical colonies of up to 50, 000 Cells!</a:t>
            </a:r>
          </a:p>
        </p:txBody>
      </p:sp>
      <p:sp>
        <p:nvSpPr>
          <p:cNvPr id="4" name="Slide Number Placeholder 3"/>
          <p:cNvSpPr>
            <a:spLocks noGrp="1"/>
          </p:cNvSpPr>
          <p:nvPr>
            <p:ph type="sldNum" sz="quarter" idx="5"/>
          </p:nvPr>
        </p:nvSpPr>
        <p:spPr/>
        <p:txBody>
          <a:bodyPr/>
          <a:lstStyle/>
          <a:p>
            <a:fld id="{1590B67E-F2CF-0143-8C88-656F45E558DC}" type="slidenum">
              <a:rPr lang="en-US" smtClean="0"/>
              <a:t>4</a:t>
            </a:fld>
            <a:endParaRPr lang="en-US"/>
          </a:p>
        </p:txBody>
      </p:sp>
    </p:spTree>
    <p:extLst>
      <p:ext uri="{BB962C8B-B14F-4D97-AF65-F5344CB8AC3E}">
        <p14:creationId xmlns:p14="http://schemas.microsoft.com/office/powerpoint/2010/main" val="71345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Diatom Amphora Ehrenberg has a cell wall of overlapping halves. One of the largest genera of diatoms with over 1000 species,, </a:t>
            </a:r>
            <a:r>
              <a:rPr lang="en-US" dirty="0" err="1"/>
              <a:t>Iit</a:t>
            </a:r>
            <a:r>
              <a:rPr lang="en-US" dirty="0"/>
              <a:t> is found in both marine and freshwater.</a:t>
            </a:r>
          </a:p>
        </p:txBody>
      </p:sp>
      <p:sp>
        <p:nvSpPr>
          <p:cNvPr id="4" name="Slide Number Placeholder 3"/>
          <p:cNvSpPr>
            <a:spLocks noGrp="1"/>
          </p:cNvSpPr>
          <p:nvPr>
            <p:ph type="sldNum" sz="quarter" idx="5"/>
          </p:nvPr>
        </p:nvSpPr>
        <p:spPr/>
        <p:txBody>
          <a:bodyPr/>
          <a:lstStyle/>
          <a:p>
            <a:fld id="{1590B67E-F2CF-0143-8C88-656F45E558DC}" type="slidenum">
              <a:rPr lang="en-US" smtClean="0"/>
              <a:t>5</a:t>
            </a:fld>
            <a:endParaRPr lang="en-US"/>
          </a:p>
        </p:txBody>
      </p:sp>
    </p:spTree>
    <p:extLst>
      <p:ext uri="{BB962C8B-B14F-4D97-AF65-F5344CB8AC3E}">
        <p14:creationId xmlns:p14="http://schemas.microsoft.com/office/powerpoint/2010/main" val="3226348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Spirogyra is a filamentous freshwater algae with spiral shaped chloroplasts and cylindrical cells arranged in a linear fashion.</a:t>
            </a:r>
          </a:p>
        </p:txBody>
      </p:sp>
      <p:sp>
        <p:nvSpPr>
          <p:cNvPr id="4" name="Slide Number Placeholder 3"/>
          <p:cNvSpPr>
            <a:spLocks noGrp="1"/>
          </p:cNvSpPr>
          <p:nvPr>
            <p:ph type="sldNum" sz="quarter" idx="5"/>
          </p:nvPr>
        </p:nvSpPr>
        <p:spPr/>
        <p:txBody>
          <a:bodyPr/>
          <a:lstStyle/>
          <a:p>
            <a:fld id="{1590B67E-F2CF-0143-8C88-656F45E558DC}" type="slidenum">
              <a:rPr lang="en-US" smtClean="0"/>
              <a:t>6</a:t>
            </a:fld>
            <a:endParaRPr lang="en-US"/>
          </a:p>
        </p:txBody>
      </p:sp>
    </p:spTree>
    <p:extLst>
      <p:ext uri="{BB962C8B-B14F-4D97-AF65-F5344CB8AC3E}">
        <p14:creationId xmlns:p14="http://schemas.microsoft.com/office/powerpoint/2010/main" val="48037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Kelp look like plants but they are really very large brown algae! Kelp forests are found along marine coastlines and in the ocean and provide a dynamic ecosystem for marine organisms.</a:t>
            </a:r>
          </a:p>
        </p:txBody>
      </p:sp>
      <p:sp>
        <p:nvSpPr>
          <p:cNvPr id="4" name="Slide Number Placeholder 3"/>
          <p:cNvSpPr>
            <a:spLocks noGrp="1"/>
          </p:cNvSpPr>
          <p:nvPr>
            <p:ph type="sldNum" sz="quarter" idx="5"/>
          </p:nvPr>
        </p:nvSpPr>
        <p:spPr/>
        <p:txBody>
          <a:bodyPr/>
          <a:lstStyle/>
          <a:p>
            <a:fld id="{1590B67E-F2CF-0143-8C88-656F45E558DC}" type="slidenum">
              <a:rPr lang="en-US" smtClean="0"/>
              <a:t>7</a:t>
            </a:fld>
            <a:endParaRPr lang="en-US"/>
          </a:p>
        </p:txBody>
      </p:sp>
    </p:spTree>
    <p:extLst>
      <p:ext uri="{BB962C8B-B14F-4D97-AF65-F5344CB8AC3E}">
        <p14:creationId xmlns:p14="http://schemas.microsoft.com/office/powerpoint/2010/main" val="222088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Freshwater </a:t>
            </a:r>
            <a:r>
              <a:rPr lang="en-US" dirty="0" err="1"/>
              <a:t>Stigeoclonium</a:t>
            </a:r>
            <a:r>
              <a:rPr lang="en-US" dirty="0"/>
              <a:t>, a genus of green algae</a:t>
            </a:r>
          </a:p>
        </p:txBody>
      </p:sp>
      <p:sp>
        <p:nvSpPr>
          <p:cNvPr id="4" name="Slide Number Placeholder 3"/>
          <p:cNvSpPr>
            <a:spLocks noGrp="1"/>
          </p:cNvSpPr>
          <p:nvPr>
            <p:ph type="sldNum" sz="quarter" idx="5"/>
          </p:nvPr>
        </p:nvSpPr>
        <p:spPr/>
        <p:txBody>
          <a:bodyPr/>
          <a:lstStyle/>
          <a:p>
            <a:fld id="{1590B67E-F2CF-0143-8C88-656F45E558DC}" type="slidenum">
              <a:rPr lang="en-US" smtClean="0"/>
              <a:t>8</a:t>
            </a:fld>
            <a:endParaRPr lang="en-US"/>
          </a:p>
        </p:txBody>
      </p:sp>
    </p:spTree>
    <p:extLst>
      <p:ext uri="{BB962C8B-B14F-4D97-AF65-F5344CB8AC3E}">
        <p14:creationId xmlns:p14="http://schemas.microsoft.com/office/powerpoint/2010/main" val="1073566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Nannocloropsis</a:t>
            </a:r>
            <a:r>
              <a:rPr lang="en-US" dirty="0"/>
              <a:t> is a genus of algae with 6 known species. Scientist are interested in </a:t>
            </a:r>
            <a:r>
              <a:rPr lang="en-US" dirty="0" err="1"/>
              <a:t>Nannochloropsis</a:t>
            </a:r>
            <a:r>
              <a:rPr lang="en-US" dirty="0"/>
              <a:t>  for biofuel production.</a:t>
            </a:r>
          </a:p>
        </p:txBody>
      </p:sp>
      <p:sp>
        <p:nvSpPr>
          <p:cNvPr id="4" name="Slide Number Placeholder 3"/>
          <p:cNvSpPr>
            <a:spLocks noGrp="1"/>
          </p:cNvSpPr>
          <p:nvPr>
            <p:ph type="sldNum" sz="quarter" idx="5"/>
          </p:nvPr>
        </p:nvSpPr>
        <p:spPr/>
        <p:txBody>
          <a:bodyPr/>
          <a:lstStyle/>
          <a:p>
            <a:fld id="{1590B67E-F2CF-0143-8C88-656F45E558DC}" type="slidenum">
              <a:rPr lang="en-US" smtClean="0"/>
              <a:t>9</a:t>
            </a:fld>
            <a:endParaRPr lang="en-US"/>
          </a:p>
        </p:txBody>
      </p:sp>
    </p:spTree>
    <p:extLst>
      <p:ext uri="{BB962C8B-B14F-4D97-AF65-F5344CB8AC3E}">
        <p14:creationId xmlns:p14="http://schemas.microsoft.com/office/powerpoint/2010/main" val="135523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4018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34797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7108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7111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144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8727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4801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80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5330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4211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399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10690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6/5/2023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2684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0475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0528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988320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6/5/2023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173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6/5/2023</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626484436"/>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33" r:id="rId4"/>
    <p:sldLayoutId id="2147483734" r:id="rId5"/>
    <p:sldLayoutId id="2147483735" r:id="rId6"/>
    <p:sldLayoutId id="2147483736" r:id="rId7"/>
    <p:sldLayoutId id="2147483737" r:id="rId8"/>
    <p:sldLayoutId id="2147483738" r:id="rId9"/>
    <p:sldLayoutId id="2147483739" r:id="rId10"/>
    <p:sldLayoutId id="2147483746" r:id="rId11"/>
    <p:sldLayoutId id="2147483740" r:id="rId12"/>
    <p:sldLayoutId id="2147483741" r:id="rId13"/>
    <p:sldLayoutId id="2147483742" r:id="rId14"/>
    <p:sldLayoutId id="2147483743" r:id="rId15"/>
    <p:sldLayoutId id="2147483744" r:id="rId16"/>
    <p:sldLayoutId id="2147483745"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https://upload.wikimedia.org/wikipedia/commons/4/42/Stigeoclonium_sp_zugespitzte_seitenzweige.jpeg"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B695AF-E00A-4103-B275-AE67DD8D9B0F}"/>
              </a:ext>
            </a:extLst>
          </p:cNvPr>
          <p:cNvPicPr>
            <a:picLocks noChangeAspect="1"/>
          </p:cNvPicPr>
          <p:nvPr/>
        </p:nvPicPr>
        <p:blipFill rotWithShape="1">
          <a:blip r:embed="rId4"/>
          <a:srcRect b="25000"/>
          <a:stretch/>
        </p:blipFill>
        <p:spPr>
          <a:xfrm>
            <a:off x="20" y="10"/>
            <a:ext cx="12191980" cy="6857990"/>
          </a:xfrm>
          <a:prstGeom prst="rect">
            <a:avLst/>
          </a:prstGeom>
        </p:spPr>
      </p:pic>
      <p:sp useBgFill="1">
        <p:nvSpPr>
          <p:cNvPr id="9"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234F541-DE7B-4041-B777-2091ABD7A703}"/>
              </a:ext>
            </a:extLst>
          </p:cNvPr>
          <p:cNvSpPr>
            <a:spLocks noGrp="1"/>
          </p:cNvSpPr>
          <p:nvPr>
            <p:ph type="ctrTitle"/>
          </p:nvPr>
        </p:nvSpPr>
        <p:spPr>
          <a:xfrm>
            <a:off x="7884543" y="1623412"/>
            <a:ext cx="4097250" cy="3022160"/>
          </a:xfrm>
        </p:spPr>
        <p:txBody>
          <a:bodyPr>
            <a:normAutofit/>
          </a:bodyPr>
          <a:lstStyle/>
          <a:p>
            <a:br>
              <a:rPr lang="en-US" sz="4400" dirty="0"/>
            </a:br>
            <a:r>
              <a:rPr lang="en-US" sz="4400" dirty="0"/>
              <a:t>What Does Algae Look Like?</a:t>
            </a:r>
          </a:p>
        </p:txBody>
      </p:sp>
      <p:sp>
        <p:nvSpPr>
          <p:cNvPr id="3" name="Footer Placeholder 2">
            <a:extLst>
              <a:ext uri="{FF2B5EF4-FFF2-40B4-BE49-F238E27FC236}">
                <a16:creationId xmlns:a16="http://schemas.microsoft.com/office/drawing/2014/main" id="{EB790CAF-E7B1-C942-330E-0376C2B34EFD}"/>
              </a:ext>
            </a:extLst>
          </p:cNvPr>
          <p:cNvSpPr>
            <a:spLocks noGrp="1"/>
          </p:cNvSpPr>
          <p:nvPr>
            <p:ph type="ftr" sz="quarter" idx="11"/>
          </p:nvPr>
        </p:nvSpPr>
        <p:spPr>
          <a:xfrm>
            <a:off x="138112" y="6307931"/>
            <a:ext cx="11915775" cy="365125"/>
          </a:xfrm>
        </p:spPr>
        <p:txBody>
          <a:bodyPr/>
          <a:lstStyle/>
          <a:p>
            <a:pPr algn="r"/>
            <a:r>
              <a:rPr lang="en-US" dirty="0">
                <a:solidFill>
                  <a:schemeClr val="bg1"/>
                </a:solidFill>
              </a:rPr>
              <a:t>© 2022 Baylor College of Medicine. Field Test Version: Do not distribute, photocopy, or forward this document for use at other locations.</a:t>
            </a:r>
          </a:p>
        </p:txBody>
      </p:sp>
    </p:spTree>
    <p:extLst>
      <p:ext uri="{BB962C8B-B14F-4D97-AF65-F5344CB8AC3E}">
        <p14:creationId xmlns:p14="http://schemas.microsoft.com/office/powerpoint/2010/main" val="84622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18206B7-E778-824C-BD98-55EFD447870F}"/>
              </a:ext>
            </a:extLst>
          </p:cNvPr>
          <p:cNvPicPr>
            <a:picLocks noGrp="1"/>
          </p:cNvPicPr>
          <p:nvPr>
            <p:ph idx="1"/>
          </p:nvPr>
        </p:nvPicPr>
        <p:blipFill rotWithShape="1">
          <a:blip r:embed="rId4"/>
          <a:srcRect t="21426" b="3574"/>
          <a:stretch/>
        </p:blipFill>
        <p:spPr>
          <a:xfrm>
            <a:off x="20" y="10"/>
            <a:ext cx="12191980" cy="6857990"/>
          </a:xfrm>
          <a:prstGeom prst="rect">
            <a:avLst/>
          </a:prstGeom>
        </p:spPr>
      </p:pic>
    </p:spTree>
    <p:extLst>
      <p:ext uri="{BB962C8B-B14F-4D97-AF65-F5344CB8AC3E}">
        <p14:creationId xmlns:p14="http://schemas.microsoft.com/office/powerpoint/2010/main" val="400727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E4F1430-EDE6-884E-BEFD-AFADF5996171}"/>
              </a:ext>
            </a:extLst>
          </p:cNvPr>
          <p:cNvPicPr>
            <a:picLocks noGrp="1"/>
          </p:cNvPicPr>
          <p:nvPr>
            <p:ph idx="1"/>
          </p:nvPr>
        </p:nvPicPr>
        <p:blipFill rotWithShape="1">
          <a:blip r:embed="rId4">
            <a:grayscl/>
          </a:blip>
          <a:srcRect t="12479" b="12522"/>
          <a:stretch/>
        </p:blipFill>
        <p:spPr>
          <a:xfrm>
            <a:off x="20" y="10"/>
            <a:ext cx="12191980" cy="6857990"/>
          </a:xfrm>
          <a:prstGeom prst="rect">
            <a:avLst/>
          </a:prstGeom>
        </p:spPr>
      </p:pic>
    </p:spTree>
    <p:extLst>
      <p:ext uri="{BB962C8B-B14F-4D97-AF65-F5344CB8AC3E}">
        <p14:creationId xmlns:p14="http://schemas.microsoft.com/office/powerpoint/2010/main" val="2112374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D37A04C-1844-A346-AA86-EC0B02513172}"/>
              </a:ext>
            </a:extLst>
          </p:cNvPr>
          <p:cNvPicPr>
            <a:picLocks noGrp="1"/>
          </p:cNvPicPr>
          <p:nvPr>
            <p:ph idx="1"/>
          </p:nvPr>
        </p:nvPicPr>
        <p:blipFill rotWithShape="1">
          <a:blip r:embed="rId4"/>
          <a:srcRect t="1607" b="12842"/>
          <a:stretch/>
        </p:blipFill>
        <p:spPr>
          <a:xfrm>
            <a:off x="20" y="10"/>
            <a:ext cx="12191980" cy="6857990"/>
          </a:xfrm>
          <a:prstGeom prst="rect">
            <a:avLst/>
          </a:prstGeom>
        </p:spPr>
      </p:pic>
    </p:spTree>
    <p:extLst>
      <p:ext uri="{BB962C8B-B14F-4D97-AF65-F5344CB8AC3E}">
        <p14:creationId xmlns:p14="http://schemas.microsoft.com/office/powerpoint/2010/main" val="2227716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8E792E0-62BA-164D-84C7-2C393B07F2CC}"/>
              </a:ext>
            </a:extLst>
          </p:cNvPr>
          <p:cNvPicPr>
            <a:picLocks noGrp="1"/>
          </p:cNvPicPr>
          <p:nvPr>
            <p:ph idx="1"/>
          </p:nvPr>
        </p:nvPicPr>
        <p:blipFill>
          <a:blip r:embed="rId3"/>
          <a:stretch>
            <a:fillRect/>
          </a:stretch>
        </p:blipFill>
        <p:spPr>
          <a:xfrm>
            <a:off x="2098589" y="551935"/>
            <a:ext cx="7994821" cy="5754130"/>
          </a:xfrm>
          <a:prstGeom prst="rect">
            <a:avLst/>
          </a:prstGeom>
        </p:spPr>
      </p:pic>
    </p:spTree>
    <p:extLst>
      <p:ext uri="{BB962C8B-B14F-4D97-AF65-F5344CB8AC3E}">
        <p14:creationId xmlns:p14="http://schemas.microsoft.com/office/powerpoint/2010/main" val="17753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9EA821-E9B1-0243-A855-91DFCED1C989}"/>
              </a:ext>
            </a:extLst>
          </p:cNvPr>
          <p:cNvPicPr>
            <a:picLocks noGrp="1"/>
          </p:cNvPicPr>
          <p:nvPr>
            <p:ph idx="1"/>
          </p:nvPr>
        </p:nvPicPr>
        <p:blipFill rotWithShape="1">
          <a:blip r:embed="rId4"/>
          <a:srcRect t="22567" b="2433"/>
          <a:stretch/>
        </p:blipFill>
        <p:spPr>
          <a:xfrm>
            <a:off x="20" y="10"/>
            <a:ext cx="12191980" cy="6857990"/>
          </a:xfrm>
          <a:prstGeom prst="rect">
            <a:avLst/>
          </a:prstGeom>
        </p:spPr>
      </p:pic>
    </p:spTree>
    <p:extLst>
      <p:ext uri="{BB962C8B-B14F-4D97-AF65-F5344CB8AC3E}">
        <p14:creationId xmlns:p14="http://schemas.microsoft.com/office/powerpoint/2010/main" val="252250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8DA768-7C4C-9D42-8253-3D8C162ADF1D}"/>
              </a:ext>
            </a:extLst>
          </p:cNvPr>
          <p:cNvPicPr>
            <a:picLocks noGrp="1"/>
          </p:cNvPicPr>
          <p:nvPr>
            <p:ph idx="1"/>
          </p:nvPr>
        </p:nvPicPr>
        <p:blipFill rotWithShape="1">
          <a:blip r:embed="rId4"/>
          <a:srcRect t="10160" b="1950"/>
          <a:stretch/>
        </p:blipFill>
        <p:spPr>
          <a:xfrm>
            <a:off x="20" y="10"/>
            <a:ext cx="12191980" cy="6857990"/>
          </a:xfrm>
          <a:prstGeom prst="rect">
            <a:avLst/>
          </a:prstGeom>
        </p:spPr>
      </p:pic>
    </p:spTree>
    <p:extLst>
      <p:ext uri="{BB962C8B-B14F-4D97-AF65-F5344CB8AC3E}">
        <p14:creationId xmlns:p14="http://schemas.microsoft.com/office/powerpoint/2010/main" val="1585792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5CCF228-19FA-0F4C-B6CF-B3C7A6F7DD1B}"/>
              </a:ext>
            </a:extLst>
          </p:cNvPr>
          <p:cNvPicPr>
            <a:picLocks noGrp="1"/>
          </p:cNvPicPr>
          <p:nvPr>
            <p:ph idx="1"/>
          </p:nvPr>
        </p:nvPicPr>
        <p:blipFill rotWithShape="1">
          <a:blip r:embed="rId4"/>
          <a:srcRect t="17231" b="26519"/>
          <a:stretch/>
        </p:blipFill>
        <p:spPr>
          <a:xfrm>
            <a:off x="20" y="10"/>
            <a:ext cx="12191980" cy="6857990"/>
          </a:xfrm>
          <a:prstGeom prst="rect">
            <a:avLst/>
          </a:prstGeom>
        </p:spPr>
      </p:pic>
    </p:spTree>
    <p:extLst>
      <p:ext uri="{BB962C8B-B14F-4D97-AF65-F5344CB8AC3E}">
        <p14:creationId xmlns:p14="http://schemas.microsoft.com/office/powerpoint/2010/main" val="378590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23823E-C3A4-0546-81DE-3B823052499E}"/>
              </a:ext>
            </a:extLst>
          </p:cNvPr>
          <p:cNvPicPr>
            <a:picLocks noGrp="1"/>
          </p:cNvPicPr>
          <p:nvPr>
            <p:ph idx="1"/>
          </p:nvPr>
        </p:nvPicPr>
        <p:blipFill rotWithShape="1">
          <a:blip r:embed="rId4"/>
          <a:srcRect t="7849" b="7881"/>
          <a:stretch/>
        </p:blipFill>
        <p:spPr>
          <a:xfrm>
            <a:off x="20" y="10"/>
            <a:ext cx="12191980" cy="6857990"/>
          </a:xfrm>
          <a:prstGeom prst="rect">
            <a:avLst/>
          </a:prstGeom>
        </p:spPr>
      </p:pic>
    </p:spTree>
    <p:extLst>
      <p:ext uri="{BB962C8B-B14F-4D97-AF65-F5344CB8AC3E}">
        <p14:creationId xmlns:p14="http://schemas.microsoft.com/office/powerpoint/2010/main" val="53865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9D070E-99CD-594B-B71E-D29C6E9A160B}"/>
              </a:ext>
            </a:extLst>
          </p:cNvPr>
          <p:cNvPicPr>
            <a:picLocks noGrp="1"/>
          </p:cNvPicPr>
          <p:nvPr>
            <p:ph idx="1"/>
          </p:nvPr>
        </p:nvPicPr>
        <p:blipFill rotWithShape="1">
          <a:blip r:embed="rId4"/>
          <a:srcRect t="10035" b="14965"/>
          <a:stretch/>
        </p:blipFill>
        <p:spPr>
          <a:xfrm>
            <a:off x="20" y="10"/>
            <a:ext cx="12191980" cy="6857990"/>
          </a:xfrm>
          <a:prstGeom prst="rect">
            <a:avLst/>
          </a:prstGeom>
        </p:spPr>
      </p:pic>
    </p:spTree>
    <p:extLst>
      <p:ext uri="{BB962C8B-B14F-4D97-AF65-F5344CB8AC3E}">
        <p14:creationId xmlns:p14="http://schemas.microsoft.com/office/powerpoint/2010/main" val="364760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B0DFCD6-9989-0D47-89A6-A27B5D870A1F}"/>
              </a:ext>
            </a:extLst>
          </p:cNvPr>
          <p:cNvPicPr>
            <a:picLocks noGrp="1"/>
          </p:cNvPicPr>
          <p:nvPr>
            <p:ph idx="1"/>
          </p:nvPr>
        </p:nvPicPr>
        <p:blipFill rotWithShape="1">
          <a:blip r:embed="rId4"/>
          <a:srcRect t="1408" b="10702"/>
          <a:stretch/>
        </p:blipFill>
        <p:spPr>
          <a:xfrm>
            <a:off x="20" y="10"/>
            <a:ext cx="12191980" cy="6857990"/>
          </a:xfrm>
          <a:prstGeom prst="rect">
            <a:avLst/>
          </a:prstGeom>
        </p:spPr>
      </p:pic>
    </p:spTree>
    <p:extLst>
      <p:ext uri="{BB962C8B-B14F-4D97-AF65-F5344CB8AC3E}">
        <p14:creationId xmlns:p14="http://schemas.microsoft.com/office/powerpoint/2010/main" val="80142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9C81A8-16AD-5548-8064-78512E9799DD}"/>
              </a:ext>
            </a:extLst>
          </p:cNvPr>
          <p:cNvPicPr>
            <a:picLocks noGrp="1"/>
          </p:cNvPicPr>
          <p:nvPr>
            <p:ph idx="1"/>
          </p:nvPr>
        </p:nvPicPr>
        <p:blipFill rotWithShape="1">
          <a:blip r:embed="rId4"/>
          <a:srcRect t="28715" r="1" b="35707"/>
          <a:stretch/>
        </p:blipFill>
        <p:spPr>
          <a:xfrm>
            <a:off x="20" y="10"/>
            <a:ext cx="12191980" cy="6857990"/>
          </a:xfrm>
          <a:prstGeom prst="rect">
            <a:avLst/>
          </a:prstGeom>
        </p:spPr>
      </p:pic>
    </p:spTree>
    <p:extLst>
      <p:ext uri="{BB962C8B-B14F-4D97-AF65-F5344CB8AC3E}">
        <p14:creationId xmlns:p14="http://schemas.microsoft.com/office/powerpoint/2010/main" val="427040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1025" name="Picture 7" descr="https://upload.wikimedia.org/wikipedia/commons/4/42/Stigeoclonium_sp_zugespitzte_seitenzweige.jpeg">
            <a:extLst>
              <a:ext uri="{FF2B5EF4-FFF2-40B4-BE49-F238E27FC236}">
                <a16:creationId xmlns:a16="http://schemas.microsoft.com/office/drawing/2014/main" id="{4DDFF951-A1FA-9C45-A495-4BF78FBEA733}"/>
              </a:ext>
            </a:extLst>
          </p:cNvPr>
          <p:cNvPicPr>
            <a:picLocks noGrp="1" noChangeAspect="1" noChangeArrowheads="1"/>
          </p:cNvPicPr>
          <p:nvPr>
            <p:ph idx="1"/>
          </p:nvPr>
        </p:nvPicPr>
        <p:blipFill rotWithShape="1">
          <a:blip r:embed="rId4" r:link="rId5">
            <a:extLst>
              <a:ext uri="{28A0092B-C50C-407E-A947-70E740481C1C}">
                <a14:useLocalDpi xmlns:a14="http://schemas.microsoft.com/office/drawing/2010/main" val="0"/>
              </a:ext>
            </a:extLst>
          </a:blip>
          <a:srcRect b="25000"/>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3BCA428-A8C4-AE46-BD7A-5A98BC51955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66876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28F9EA-DE1C-8348-9451-1D4589CF5734}"/>
              </a:ext>
            </a:extLst>
          </p:cNvPr>
          <p:cNvPicPr>
            <a:picLocks noGrp="1"/>
          </p:cNvPicPr>
          <p:nvPr>
            <p:ph idx="1"/>
          </p:nvPr>
        </p:nvPicPr>
        <p:blipFill rotWithShape="1">
          <a:blip r:embed="rId4"/>
          <a:srcRect t="8106" b="16894"/>
          <a:stretch/>
        </p:blipFill>
        <p:spPr>
          <a:xfrm>
            <a:off x="20" y="10"/>
            <a:ext cx="12191980" cy="6857990"/>
          </a:xfrm>
          <a:prstGeom prst="rect">
            <a:avLst/>
          </a:prstGeom>
        </p:spPr>
      </p:pic>
    </p:spTree>
    <p:extLst>
      <p:ext uri="{BB962C8B-B14F-4D97-AF65-F5344CB8AC3E}">
        <p14:creationId xmlns:p14="http://schemas.microsoft.com/office/powerpoint/2010/main" val="25641874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
      <a:dk1>
        <a:srgbClr val="000000"/>
      </a:dk1>
      <a:lt1>
        <a:srgbClr val="FFFFFF"/>
      </a:lt1>
      <a:dk2>
        <a:srgbClr val="243A41"/>
      </a:dk2>
      <a:lt2>
        <a:srgbClr val="E8E8E2"/>
      </a:lt2>
      <a:accent1>
        <a:srgbClr val="827BE1"/>
      </a:accent1>
      <a:accent2>
        <a:srgbClr val="5E8ADA"/>
      </a:accent2>
      <a:accent3>
        <a:srgbClr val="43B0D1"/>
      </a:accent3>
      <a:accent4>
        <a:srgbClr val="4EB5A2"/>
      </a:accent4>
      <a:accent5>
        <a:srgbClr val="54B77B"/>
      </a:accent5>
      <a:accent6>
        <a:srgbClr val="50B94F"/>
      </a:accent6>
      <a:hlink>
        <a:srgbClr val="838651"/>
      </a:hlink>
      <a:folHlink>
        <a:srgbClr val="828282"/>
      </a:folHlink>
    </a:clrScheme>
    <a:fontScheme name="Slate">
      <a:majorFont>
        <a:latin typeface="Bookman Old Style"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376</Words>
  <Application>Microsoft Office PowerPoint</Application>
  <PresentationFormat>Widescreen</PresentationFormat>
  <Paragraphs>29</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Bookman Old Style</vt:lpstr>
      <vt:lpstr>Calibri</vt:lpstr>
      <vt:lpstr>Franklin Gothic Book</vt:lpstr>
      <vt:lpstr>Wingdings 2</vt:lpstr>
      <vt:lpstr>SlateVTI</vt:lpstr>
      <vt:lpstr> What Does Algae Look Like?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What Does Algae Look Like?</dc:title>
  <dc:creator>Garay, Dolores</dc:creator>
  <cp:lastModifiedBy>Moore, Michelle M</cp:lastModifiedBy>
  <cp:revision>12</cp:revision>
  <dcterms:created xsi:type="dcterms:W3CDTF">2019-11-14T15:32:49Z</dcterms:created>
  <dcterms:modified xsi:type="dcterms:W3CDTF">2023-06-05T19:39:56Z</dcterms:modified>
</cp:coreProperties>
</file>