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7" r:id="rId3"/>
    <p:sldId id="286" r:id="rId4"/>
    <p:sldId id="260" r:id="rId5"/>
    <p:sldId id="277" r:id="rId6"/>
    <p:sldId id="272" r:id="rId7"/>
    <p:sldId id="278" r:id="rId8"/>
    <p:sldId id="279" r:id="rId9"/>
    <p:sldId id="275" r:id="rId10"/>
    <p:sldId id="266" r:id="rId11"/>
    <p:sldId id="276" r:id="rId12"/>
    <p:sldId id="271" r:id="rId13"/>
    <p:sldId id="274" r:id="rId14"/>
    <p:sldId id="284" r:id="rId15"/>
    <p:sldId id="264" r:id="rId16"/>
    <p:sldId id="269" r:id="rId17"/>
    <p:sldId id="273" r:id="rId18"/>
    <p:sldId id="267" r:id="rId19"/>
    <p:sldId id="281" r:id="rId20"/>
    <p:sldId id="263" r:id="rId21"/>
    <p:sldId id="257" r:id="rId22"/>
    <p:sldId id="270" r:id="rId23"/>
    <p:sldId id="282" r:id="rId24"/>
    <p:sldId id="285" r:id="rId25"/>
    <p:sldId id="265" r:id="rId26"/>
    <p:sldId id="262" r:id="rId27"/>
    <p:sldId id="261" r:id="rId28"/>
    <p:sldId id="259" r:id="rId29"/>
    <p:sldId id="258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0B0CE2-FCE5-6F73-3788-E6721CF561E0}" name="Molly Marek" initials="MM" userId="RFIzRzG9rxMpdaEVKCR4R1ui8T3GYcWYrBOs6k/Y7bc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4B07E7-DFE2-48B7-981F-3D83EC328FB9}" v="21" dt="2022-10-24T17:40:01.625"/>
    <p1510:client id="{99B19892-92DB-40B7-8B70-2993208EA377}" v="7" dt="2022-10-31T20:38:49.298"/>
    <p1510:client id="{EBF7CDDE-221E-4A98-BDA7-621885FF6D27}" v="2" dt="2022-11-02T16:37:13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216" autoAdjust="0"/>
    <p:restoredTop sz="94660"/>
  </p:normalViewPr>
  <p:slideViewPr>
    <p:cSldViewPr snapToGrid="0">
      <p:cViewPr>
        <p:scale>
          <a:sx n="100" d="100"/>
          <a:sy n="100" d="100"/>
        </p:scale>
        <p:origin x="1397" y="10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ores Garay" userId="EFFizElpYsfN8yOSVxyRx0ul8NTteFVDmMQDh4+fdac=" providerId="None" clId="Web-{99B19892-92DB-40B7-8B70-2993208EA377}"/>
    <pc:docChg chg="modSld">
      <pc:chgData name="Dolores Garay" userId="EFFizElpYsfN8yOSVxyRx0ul8NTteFVDmMQDh4+fdac=" providerId="None" clId="Web-{99B19892-92DB-40B7-8B70-2993208EA377}" dt="2022-10-31T20:38:49.298" v="6" actId="14100"/>
      <pc:docMkLst>
        <pc:docMk/>
      </pc:docMkLst>
      <pc:sldChg chg="modSp">
        <pc:chgData name="Dolores Garay" userId="EFFizElpYsfN8yOSVxyRx0ul8NTteFVDmMQDh4+fdac=" providerId="None" clId="Web-{99B19892-92DB-40B7-8B70-2993208EA377}" dt="2022-10-31T20:38:49.298" v="6" actId="14100"/>
        <pc:sldMkLst>
          <pc:docMk/>
          <pc:sldMk cId="3526293130" sldId="279"/>
        </pc:sldMkLst>
        <pc:spChg chg="mod">
          <ac:chgData name="Dolores Garay" userId="EFFizElpYsfN8yOSVxyRx0ul8NTteFVDmMQDh4+fdac=" providerId="None" clId="Web-{99B19892-92DB-40B7-8B70-2993208EA377}" dt="2022-10-31T20:38:49.298" v="6" actId="14100"/>
          <ac:spMkLst>
            <pc:docMk/>
            <pc:sldMk cId="3526293130" sldId="279"/>
            <ac:spMk id="3" creationId="{127B9C5D-C0E3-FD26-167A-FFF4515563D7}"/>
          </ac:spMkLst>
        </pc:spChg>
      </pc:sldChg>
    </pc:docChg>
  </pc:docChgLst>
  <pc:docChgLst>
    <pc:chgData name="Dolores Garay" userId="EFFizElpYsfN8yOSVxyRx0ul8NTteFVDmMQDh4+fdac=" providerId="None" clId="Web-{5C4B07E7-DFE2-48B7-981F-3D83EC328FB9}"/>
    <pc:docChg chg="modSld">
      <pc:chgData name="Dolores Garay" userId="EFFizElpYsfN8yOSVxyRx0ul8NTteFVDmMQDh4+fdac=" providerId="None" clId="Web-{5C4B07E7-DFE2-48B7-981F-3D83EC328FB9}" dt="2022-10-24T17:39:59.844" v="17" actId="20577"/>
      <pc:docMkLst>
        <pc:docMk/>
      </pc:docMkLst>
      <pc:sldChg chg="modSp">
        <pc:chgData name="Dolores Garay" userId="EFFizElpYsfN8yOSVxyRx0ul8NTteFVDmMQDh4+fdac=" providerId="None" clId="Web-{5C4B07E7-DFE2-48B7-981F-3D83EC328FB9}" dt="2022-10-24T17:26:08.086" v="2" actId="20577"/>
        <pc:sldMkLst>
          <pc:docMk/>
          <pc:sldMk cId="3176274842" sldId="258"/>
        </pc:sldMkLst>
        <pc:spChg chg="mod">
          <ac:chgData name="Dolores Garay" userId="EFFizElpYsfN8yOSVxyRx0ul8NTteFVDmMQDh4+fdac=" providerId="None" clId="Web-{5C4B07E7-DFE2-48B7-981F-3D83EC328FB9}" dt="2022-10-24T17:26:08.086" v="2" actId="20577"/>
          <ac:spMkLst>
            <pc:docMk/>
            <pc:sldMk cId="3176274842" sldId="258"/>
            <ac:spMk id="3" creationId="{67DB73C2-603E-65DB-FB5B-297E4E383237}"/>
          </ac:spMkLst>
        </pc:spChg>
        <pc:spChg chg="mod">
          <ac:chgData name="Dolores Garay" userId="EFFizElpYsfN8yOSVxyRx0ul8NTteFVDmMQDh4+fdac=" providerId="None" clId="Web-{5C4B07E7-DFE2-48B7-981F-3D83EC328FB9}" dt="2022-10-24T17:26:01.117" v="1" actId="20577"/>
          <ac:spMkLst>
            <pc:docMk/>
            <pc:sldMk cId="3176274842" sldId="258"/>
            <ac:spMk id="4" creationId="{3659A5D2-D6E8-F442-8BEE-EAE3C34A3016}"/>
          </ac:spMkLst>
        </pc:spChg>
      </pc:sldChg>
      <pc:sldChg chg="modSp">
        <pc:chgData name="Dolores Garay" userId="EFFizElpYsfN8yOSVxyRx0ul8NTteFVDmMQDh4+fdac=" providerId="None" clId="Web-{5C4B07E7-DFE2-48B7-981F-3D83EC328FB9}" dt="2022-10-24T17:28:49.840" v="16" actId="20577"/>
        <pc:sldMkLst>
          <pc:docMk/>
          <pc:sldMk cId="2041257236" sldId="260"/>
        </pc:sldMkLst>
        <pc:spChg chg="mod">
          <ac:chgData name="Dolores Garay" userId="EFFizElpYsfN8yOSVxyRx0ul8NTteFVDmMQDh4+fdac=" providerId="None" clId="Web-{5C4B07E7-DFE2-48B7-981F-3D83EC328FB9}" dt="2022-10-24T17:28:49.840" v="16" actId="20577"/>
          <ac:spMkLst>
            <pc:docMk/>
            <pc:sldMk cId="2041257236" sldId="260"/>
            <ac:spMk id="3" creationId="{5C4FD17F-B25E-5689-CC05-B0874C96106C}"/>
          </ac:spMkLst>
        </pc:spChg>
      </pc:sldChg>
      <pc:sldChg chg="modSp">
        <pc:chgData name="Dolores Garay" userId="EFFizElpYsfN8yOSVxyRx0ul8NTteFVDmMQDh4+fdac=" providerId="None" clId="Web-{5C4B07E7-DFE2-48B7-981F-3D83EC328FB9}" dt="2022-10-24T17:39:59.844" v="17" actId="20577"/>
        <pc:sldMkLst>
          <pc:docMk/>
          <pc:sldMk cId="2286301052" sldId="268"/>
        </pc:sldMkLst>
        <pc:spChg chg="mod">
          <ac:chgData name="Dolores Garay" userId="EFFizElpYsfN8yOSVxyRx0ul8NTteFVDmMQDh4+fdac=" providerId="None" clId="Web-{5C4B07E7-DFE2-48B7-981F-3D83EC328FB9}" dt="2022-10-24T17:39:59.844" v="17" actId="20577"/>
          <ac:spMkLst>
            <pc:docMk/>
            <pc:sldMk cId="2286301052" sldId="268"/>
            <ac:spMk id="5" creationId="{AF983E6C-BFBA-FEE0-9AC2-FFA92974A9C2}"/>
          </ac:spMkLst>
        </pc:spChg>
      </pc:sldChg>
    </pc:docChg>
  </pc:docChgLst>
  <pc:docChgLst>
    <pc:chgData name="Dolores Garay" userId="EFFizElpYsfN8yOSVxyRx0ul8NTteFVDmMQDh4+fdac=" providerId="None" clId="Web-{EBF7CDDE-221E-4A98-BDA7-621885FF6D27}"/>
    <pc:docChg chg="modSld">
      <pc:chgData name="Dolores Garay" userId="EFFizElpYsfN8yOSVxyRx0ul8NTteFVDmMQDh4+fdac=" providerId="None" clId="Web-{EBF7CDDE-221E-4A98-BDA7-621885FF6D27}" dt="2022-11-02T16:37:07.459" v="0" actId="20577"/>
      <pc:docMkLst>
        <pc:docMk/>
      </pc:docMkLst>
      <pc:sldChg chg="modSp">
        <pc:chgData name="Dolores Garay" userId="EFFizElpYsfN8yOSVxyRx0ul8NTteFVDmMQDh4+fdac=" providerId="None" clId="Web-{EBF7CDDE-221E-4A98-BDA7-621885FF6D27}" dt="2022-11-02T16:37:07.459" v="0" actId="20577"/>
        <pc:sldMkLst>
          <pc:docMk/>
          <pc:sldMk cId="3526293130" sldId="279"/>
        </pc:sldMkLst>
        <pc:spChg chg="mod">
          <ac:chgData name="Dolores Garay" userId="EFFizElpYsfN8yOSVxyRx0ul8NTteFVDmMQDh4+fdac=" providerId="None" clId="Web-{EBF7CDDE-221E-4A98-BDA7-621885FF6D27}" dt="2022-11-02T16:37:07.459" v="0" actId="20577"/>
          <ac:spMkLst>
            <pc:docMk/>
            <pc:sldMk cId="3526293130" sldId="279"/>
            <ac:spMk id="3" creationId="{127B9C5D-C0E3-FD26-167A-FFF4515563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EC117-ADCA-4883-9B15-68AF657A9981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8BF69-9672-488F-8472-64D39B325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B5C3-EEDD-4E38-9CD9-18BF7E943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DEFBE-56FF-40AB-BB82-870488C4C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ABEA4-2B58-4A62-A592-120847A9F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CB820-423A-41F5-A331-7ECE1553B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C22EE-A937-4218-89A4-C126336F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F231-DD1B-4BC6-A788-6C9D465B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BADD4-B983-4DBB-8207-969B2C239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D2680-5140-42A1-A71E-1E16C395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FB45-8202-431F-8C9B-316B02DA6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3F6F3-78B5-444A-BCCA-76126E7C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0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39D65-E1CB-4FB1-AB9F-E05E8364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0C3190-29C3-45FE-8553-FCCFE7709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4C092-EA3B-454F-B542-0967BC4E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C6CCA-6EC9-4FBA-8382-74D6862C7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52C2-9BFC-437B-9E7E-90BDB7EEA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9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8E55-DEB5-4134-A809-23039E60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391AB-CEB4-4678-A510-D1FC0336E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4DC26-B910-449F-80CA-771A530D9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A0B0D-37FF-462E-B867-753A8486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35702-8E82-440F-8651-E20AF612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9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4295A-BA77-49B2-8F54-9BF9EEFC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BE7B-7805-4731-940B-018C99838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229F4-1679-44EF-A9AD-F0BD87A41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F1C4F-9799-4087-AC6B-B537E4E9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B75C6-D825-4A2F-AF2F-B80234E2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74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2B7D5-D048-4101-8B39-9F73214A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3CB34-EA1B-4108-9D66-2AAEDB5BF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99586-163E-46E4-9159-31A63739D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AF705-C6E3-4834-874C-DC076B48C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563AF-C260-48DC-B171-9D6BE016B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EFEA4-EC9B-45E1-9AD7-98FADE78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4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F0C92-F07A-4681-89F5-49D2BE346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1A654-19E4-451A-B042-03C434BE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B49F7-698E-4156-BA47-158EBFADD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6274D3-639E-420E-B222-418C0D8FD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BD0E8D-D3E9-4BD8-9216-A6201701B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0F0A2D-A965-4030-B8CA-4CEE6EAD3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234986-419D-4AD7-B78B-32E4F961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F22CBF-D5C9-450B-8AED-AD1056CB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3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8D908-9D0A-4BCF-B092-78292870C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D86FE4-C0E5-4F6A-ADC6-666D5A7D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A67EF-8A07-4599-BD12-75D4EB55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3CE9-5CDC-4815-8D32-9FD0AE6D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4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78850B-4090-414E-9DE2-06BCA404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7F85F-2791-4983-BB85-B461AEC6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3A9F4-9551-4EBE-AC11-8D39E0A02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5D330-25F9-486D-A2B8-1F5C1F7B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C211-E04A-4365-B324-8BE21F2C6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6E721-619E-4880-8F94-FAB068FFC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51DF1-89D7-4421-B551-F88A8147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570EE-00A4-4AE8-89D3-FFF1DF462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3B96F-B76B-4C52-B45B-25104EED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426D4-C4DA-4541-9DBE-6E21BD33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EA5E0-1B63-40C8-8096-B04B43C41F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0073D-329E-4E2F-B1B5-F7E8DA50D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2F3EB-54D4-4F30-A882-9BE072F6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5CE6D-DBB6-4BD9-87EB-9886FC55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C2F23-4840-4C45-A724-51EDCA03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2EBDC7-D984-4FAB-9C45-CCCD6155D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40471-9FA5-4A70-8603-07D7E3BFA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8F45-BA58-4975-B5D4-39E619492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615B7-5BB4-4F82-8F6E-E884FCBDE86F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26F6A-5D40-4DB8-B76D-3FF8FBA16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4A308-6545-44C3-A98D-7C9D67EBB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33F1-1637-4463-9AF4-9ED748D55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1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photos/goat-animal-livestock-eating-grass-140261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hyperlink" Target="https://www.flickr.com/photos/94168846@N00" TargetMode="External"/><Relationship Id="rId7" Type="http://schemas.openxmlformats.org/officeDocument/2006/relationships/hyperlink" Target="http://www.designcontext.org/en/tag/linear-value-chain/" TargetMode="External"/><Relationship Id="rId2" Type="http://schemas.openxmlformats.org/officeDocument/2006/relationships/hyperlink" Target="https://www.flickr.com/photos/94168846@N00/55228556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hyperlink" Target="https://creativecommons.org/licenses/by/2.0/?ref=openvers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97644879@N00/291082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sa/2.0/?ref=openverse" TargetMode="External"/><Relationship Id="rId4" Type="http://schemas.openxmlformats.org/officeDocument/2006/relationships/hyperlink" Target="https://www.flickr.com/photos/97644879@N0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327243@N05/1443780688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sa/2.0/?ref=openverse" TargetMode="External"/><Relationship Id="rId4" Type="http://schemas.openxmlformats.org/officeDocument/2006/relationships/hyperlink" Target="https://www.flickr.com/photos/7327243@N05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hyperlink" Target="https://www.flickr.com/photos/61718807@N07" TargetMode="External"/><Relationship Id="rId7" Type="http://schemas.openxmlformats.org/officeDocument/2006/relationships/hyperlink" Target="https://coolcatteacher.blogspot.com/2013/05/engage-students-supercharge-learning.html" TargetMode="External"/><Relationship Id="rId2" Type="http://schemas.openxmlformats.org/officeDocument/2006/relationships/hyperlink" Target="https://www.flickr.com/photos/61718807@N07/677397202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hyperlink" Target="https://creativecommons.org/licenses/by-sa/2.0/?ref=openverse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0380947@N07" TargetMode="External"/><Relationship Id="rId2" Type="http://schemas.openxmlformats.org/officeDocument/2006/relationships/hyperlink" Target="https://www.flickr.com/photos/40380947@N07/6889090706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hyperlink" Target="https://creativecommons.org/licenses/by-nd/2.0/?ref=ccsearch&amp;atype=rich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070463@N03/14966392066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nd/2.0/?ref=openverse" TargetMode="External"/><Relationship Id="rId4" Type="http://schemas.openxmlformats.org/officeDocument/2006/relationships/hyperlink" Target="https://www.flickr.com/photos/8070463@N0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7119026@N07/9522764835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/2.0/?ref=openverse" TargetMode="External"/><Relationship Id="rId4" Type="http://schemas.openxmlformats.org/officeDocument/2006/relationships/hyperlink" Target="https://www.flickr.com/photos/47119026@N07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3848257@N06/28479802908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nc-sa/2.0/?ref=openverse" TargetMode="External"/><Relationship Id="rId4" Type="http://schemas.openxmlformats.org/officeDocument/2006/relationships/hyperlink" Target="https://www.flickr.com/photos/63848257@N06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57634636@N00" TargetMode="External"/><Relationship Id="rId2" Type="http://schemas.openxmlformats.org/officeDocument/2006/relationships/hyperlink" Target="https://www.flickr.com/photos/57634636@N00/1272871676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hyperlink" Target="https://creativecommons.org/licenses/by-nc-sa/2.0/?ref=openverse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4079936@N08/1032438217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sa/2.0/?ref=openverse" TargetMode="External"/><Relationship Id="rId4" Type="http://schemas.openxmlformats.org/officeDocument/2006/relationships/hyperlink" Target="https://www.flickr.com/photos/64079936@N0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sfirst.withgoogle.com/s/en/home?_ga=2.172699556.600374400.1573850880-965892912.1572375084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5734278@N05/4534997622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nc-sa/2.0/?ref=openverse" TargetMode="External"/><Relationship Id="rId4" Type="http://schemas.openxmlformats.org/officeDocument/2006/relationships/hyperlink" Target="https://www.flickr.com/photos/35734278@N0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5796762@N03/4773329769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2.0/?ref=openverse" TargetMode="External"/><Relationship Id="rId4" Type="http://schemas.openxmlformats.org/officeDocument/2006/relationships/hyperlink" Target="https://www.flickr.com/photos/45796762@N0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mylittleoneandme-debolina-raja-gupta.blogspot.com/2013/08/keeping-your-kids-safe-online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2966874@N05/1064821285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sa/2.0/?ref=openverse" TargetMode="External"/><Relationship Id="rId4" Type="http://schemas.openxmlformats.org/officeDocument/2006/relationships/hyperlink" Target="https://www.flickr.com/photos/62966874@N05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www.flickr.com/photos/mysciencecenter/1636218341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5949441@N02/9501733042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/2.0/?ref=ccsearch&amp;atype=rich" TargetMode="External"/><Relationship Id="rId4" Type="http://schemas.openxmlformats.org/officeDocument/2006/relationships/hyperlink" Target="https://www.flickr.com/photos/25949441@N02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4934185@N00/128621319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hyperlink" Target="https://creativecommons.org/licenses/by-sa/2.0/?ref=openverse" TargetMode="External"/><Relationship Id="rId4" Type="http://schemas.openxmlformats.org/officeDocument/2006/relationships/hyperlink" Target="https://www.flickr.com/photos/24934185@N0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thealevelbiologist.co.uk/ccea-biodiversity/diversity-amongst-organism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B306F36-7E5A-4407-8C6F-EDBFD2A6E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46649"/>
            <a:ext cx="9144000" cy="2711153"/>
          </a:xfrm>
        </p:spPr>
        <p:txBody>
          <a:bodyPr>
            <a:noAutofit/>
          </a:bodyPr>
          <a:lstStyle/>
          <a:p>
            <a:r>
              <a:rPr lang="en-US" sz="6000" dirty="0"/>
              <a:t>Science Language </a:t>
            </a:r>
            <a:br>
              <a:rPr lang="en-US" sz="6000" dirty="0"/>
            </a:br>
            <a:r>
              <a:rPr lang="en-US" sz="6000" dirty="0"/>
              <a:t>Picture Cards</a:t>
            </a:r>
          </a:p>
          <a:p>
            <a:r>
              <a:rPr lang="en-US" sz="6000" dirty="0"/>
              <a:t>G1</a:t>
            </a:r>
          </a:p>
        </p:txBody>
      </p:sp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9300C3F3-2769-4568-8115-C2D4FACED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58291"/>
            <a:ext cx="5352328" cy="128381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59C39-BFEB-317B-09F4-D953E7E2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2"/>
            <a:ext cx="12192000" cy="365125"/>
          </a:xfrm>
        </p:spPr>
        <p:txBody>
          <a:bodyPr/>
          <a:lstStyle/>
          <a:p>
            <a:r>
              <a:rPr lang="en-US" dirty="0"/>
              <a:t>© 2022 Baylor College of Medicine. Field Test Version: Do not distribute, photocopy, or forward this document for use at other locations.	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9E942D5-C622-8379-A637-9A0FBF4F83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00" y="793380"/>
            <a:ext cx="2825200" cy="13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56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616F-E473-2D96-B6A0-82CE2312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32" y="347428"/>
            <a:ext cx="2937387" cy="1325563"/>
          </a:xfrm>
        </p:spPr>
        <p:txBody>
          <a:bodyPr>
            <a:normAutofit/>
          </a:bodyPr>
          <a:lstStyle/>
          <a:p>
            <a:r>
              <a:rPr lang="en-US" sz="6600" b="1" dirty="0"/>
              <a:t>Energy</a:t>
            </a:r>
            <a:endParaRPr lang="en-US" sz="6600" b="1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D17F-B25E-5689-CC05-B0874C961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973" y="2387002"/>
            <a:ext cx="4415807" cy="39532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Living things get </a:t>
            </a:r>
            <a:r>
              <a:rPr lang="en-US" sz="4000" b="1" dirty="0">
                <a:ea typeface="+mn-lt"/>
                <a:cs typeface="+mn-lt"/>
              </a:rPr>
              <a:t>energy</a:t>
            </a:r>
            <a:r>
              <a:rPr lang="en-US" sz="4000" dirty="0">
                <a:ea typeface="+mn-lt"/>
                <a:cs typeface="+mn-lt"/>
              </a:rPr>
              <a:t> from the food they eat </a:t>
            </a:r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to help them </a:t>
            </a:r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move, grow, </a:t>
            </a:r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and survive. </a:t>
            </a:r>
            <a:endParaRPr lang="en-US" sz="4000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B94BF6D1-8DAA-45FB-AAF8-18B0738DF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" y="1682364"/>
            <a:ext cx="3142447" cy="393529"/>
          </a:xfrm>
          <a:prstGeom prst="rect">
            <a:avLst/>
          </a:prstGeom>
        </p:spPr>
      </p:pic>
      <p:pic>
        <p:nvPicPr>
          <p:cNvPr id="9" name="Content Placeholder 8" descr="A white goat with horns&#10;&#10;Description automatically generated with medium confidence">
            <a:extLst>
              <a:ext uri="{FF2B5EF4-FFF2-40B4-BE49-F238E27FC236}">
                <a16:creationId xmlns:a16="http://schemas.microsoft.com/office/drawing/2014/main" id="{316F901B-2140-3943-AC37-79FB8DF26E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81928" y="1672991"/>
            <a:ext cx="5181600" cy="34544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7E5D19-AFD1-604E-89BC-0B8CF77F378C}"/>
              </a:ext>
            </a:extLst>
          </p:cNvPr>
          <p:cNvSpPr txBox="1"/>
          <p:nvPr/>
        </p:nvSpPr>
        <p:spPr>
          <a:xfrm>
            <a:off x="6629400" y="5413248"/>
            <a:ext cx="5562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pxhere.com</a:t>
            </a:r>
            <a:r>
              <a:rPr lang="en-US" sz="1050" dirty="0"/>
              <a:t>/</a:t>
            </a:r>
            <a:r>
              <a:rPr lang="en-US" sz="1050" dirty="0" err="1"/>
              <a:t>en</a:t>
            </a:r>
            <a:r>
              <a:rPr lang="en-US" sz="1050" dirty="0"/>
              <a:t>/</a:t>
            </a:r>
            <a:r>
              <a:rPr lang="en-US" sz="1050" dirty="0" err="1"/>
              <a:t>photos?q+goats+eating&amp;search</a:t>
            </a:r>
            <a:r>
              <a:rPr lang="en-US" sz="1050" dirty="0"/>
              <a:t>=</a:t>
            </a:r>
            <a:r>
              <a:rPr lang="en-US" sz="1050" dirty="0" err="1"/>
              <a:t>animals+eating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39936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D616F-E473-2D96-B6A0-82CE2312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43" y="649224"/>
            <a:ext cx="4731259" cy="948363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6600" b="1" dirty="0"/>
              <a:t>Environment</a:t>
            </a:r>
            <a:endParaRPr lang="en-US" sz="6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D17F-B25E-5689-CC05-B0874C961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1227" y="2628900"/>
            <a:ext cx="4862670" cy="3372228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4000" dirty="0"/>
              <a:t>An </a:t>
            </a:r>
            <a:r>
              <a:rPr lang="en-US" sz="4000" b="1" dirty="0"/>
              <a:t>environment</a:t>
            </a:r>
            <a:r>
              <a:rPr lang="en-US" sz="4000" dirty="0"/>
              <a:t> </a:t>
            </a:r>
          </a:p>
          <a:p>
            <a:pPr marL="0" indent="0" defTabSz="914400">
              <a:buNone/>
            </a:pPr>
            <a:r>
              <a:rPr lang="en-US" sz="4000" dirty="0"/>
              <a:t>is the natural place </a:t>
            </a:r>
          </a:p>
          <a:p>
            <a:pPr marL="0" indent="0" defTabSz="914400">
              <a:buNone/>
            </a:pPr>
            <a:r>
              <a:rPr lang="en-US" sz="4000" dirty="0"/>
              <a:t>or surroundings </a:t>
            </a:r>
          </a:p>
          <a:p>
            <a:pPr marL="0" indent="0" defTabSz="914400">
              <a:buNone/>
            </a:pPr>
            <a:r>
              <a:rPr lang="en-US" sz="4000" dirty="0"/>
              <a:t>where organisms live.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1C85B6ED-B3AD-4280-A1BF-BA1634E88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1" y="1641728"/>
            <a:ext cx="3907888" cy="393529"/>
          </a:xfrm>
          <a:prstGeom prst="rect">
            <a:avLst/>
          </a:prstGeom>
        </p:spPr>
      </p:pic>
      <p:pic>
        <p:nvPicPr>
          <p:cNvPr id="11" name="Content Placeholder 4" descr="A picture containing bird, outdoor, water, flock&#10;&#10;Description automatically generated">
            <a:extLst>
              <a:ext uri="{FF2B5EF4-FFF2-40B4-BE49-F238E27FC236}">
                <a16:creationId xmlns:a16="http://schemas.microsoft.com/office/drawing/2014/main" id="{356E9494-DF6B-6F42-AC13-F798E0F8AF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1350" b="-5604"/>
          <a:stretch/>
        </p:blipFill>
        <p:spPr>
          <a:xfrm>
            <a:off x="5398422" y="751202"/>
            <a:ext cx="6754409" cy="4808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91CF01-A31A-1A4D-A3FE-23FCD395CD78}"/>
              </a:ext>
            </a:extLst>
          </p:cNvPr>
          <p:cNvSpPr txBox="1"/>
          <p:nvPr/>
        </p:nvSpPr>
        <p:spPr>
          <a:xfrm>
            <a:off x="7184394" y="5485310"/>
            <a:ext cx="20482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pxhere.com</a:t>
            </a:r>
            <a:r>
              <a:rPr lang="en-US" sz="900" dirty="0"/>
              <a:t>/</a:t>
            </a:r>
            <a:r>
              <a:rPr lang="en-US" sz="900" dirty="0" err="1"/>
              <a:t>en</a:t>
            </a:r>
            <a:r>
              <a:rPr lang="en-US" sz="900" dirty="0"/>
              <a:t>/photo/670793</a:t>
            </a:r>
          </a:p>
        </p:txBody>
      </p:sp>
    </p:spTree>
    <p:extLst>
      <p:ext uri="{BB962C8B-B14F-4D97-AF65-F5344CB8AC3E}">
        <p14:creationId xmlns:p14="http://schemas.microsoft.com/office/powerpoint/2010/main" val="9717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719E1-6CD9-6B80-EAC6-FEBA4266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2147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 dirty="0"/>
              <a:t>Evidence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C7255-9751-14E1-0D6F-3ABA046D41A2}"/>
              </a:ext>
            </a:extLst>
          </p:cNvPr>
          <p:cNvSpPr txBox="1"/>
          <p:nvPr/>
        </p:nvSpPr>
        <p:spPr>
          <a:xfrm>
            <a:off x="12007269" y="6870700"/>
            <a:ext cx="184731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AFF30-4A73-3206-2167-BB138FE5A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068" y="2138049"/>
            <a:ext cx="5968282" cy="4055518"/>
          </a:xfr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buNone/>
            </a:pPr>
            <a:r>
              <a:rPr lang="en-US" sz="4000" b="1" dirty="0"/>
              <a:t>Evidence </a:t>
            </a:r>
            <a:r>
              <a:rPr lang="en-US" sz="4000" dirty="0"/>
              <a:t>is data collected from an investigation that supports (backs up) explanations and answers. </a:t>
            </a: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DFF973E9-A090-4B42-8368-DE287F0AE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6" y="1540112"/>
            <a:ext cx="3142447" cy="393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C324BA-8747-812B-2A79-CFCA1D21CF87}"/>
              </a:ext>
            </a:extLst>
          </p:cNvPr>
          <p:cNvSpPr txBox="1"/>
          <p:nvPr/>
        </p:nvSpPr>
        <p:spPr>
          <a:xfrm>
            <a:off x="4724400" y="525780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4D6A5-6BFA-1D49-AFE8-FBC31A621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714" y="1071134"/>
            <a:ext cx="3512618" cy="46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4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9D6D4-1C1D-9385-5C8A-42272914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922" y="549745"/>
            <a:ext cx="3884136" cy="1457815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6600" b="1" dirty="0"/>
              <a:t>Food Chain</a:t>
            </a:r>
            <a:endParaRPr lang="en-US" sz="6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9FC2B-102F-1198-6BB3-C4BCDA78E3EC}"/>
              </a:ext>
            </a:extLst>
          </p:cNvPr>
          <p:cNvSpPr txBox="1"/>
          <p:nvPr/>
        </p:nvSpPr>
        <p:spPr>
          <a:xfrm>
            <a:off x="9304671" y="6870700"/>
            <a:ext cx="2887329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food chain open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jimmiehomeschoolmom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9C5D-C0E3-FD26-167A-FFF451556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0922" y="2672560"/>
            <a:ext cx="4496027" cy="3473414"/>
          </a:xfr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defTabSz="914400">
              <a:buNone/>
            </a:pPr>
            <a:r>
              <a:rPr lang="en-US" sz="4000" dirty="0"/>
              <a:t>A </a:t>
            </a:r>
            <a:r>
              <a:rPr lang="en-US" sz="4000" b="1" dirty="0"/>
              <a:t>food chain</a:t>
            </a:r>
            <a:r>
              <a:rPr lang="en-US" sz="4000" dirty="0"/>
              <a:t> </a:t>
            </a:r>
          </a:p>
          <a:p>
            <a:pPr marL="0" indent="0" defTabSz="914400">
              <a:buNone/>
            </a:pPr>
            <a:r>
              <a:rPr lang="en-US" sz="4000" dirty="0"/>
              <a:t>describes the sequence of </a:t>
            </a:r>
          </a:p>
          <a:p>
            <a:pPr marL="0" indent="0" defTabSz="914400">
              <a:buNone/>
            </a:pPr>
            <a:r>
              <a:rPr lang="en-US" sz="4000" dirty="0"/>
              <a:t>who eats whom </a:t>
            </a:r>
          </a:p>
          <a:p>
            <a:pPr marL="0" indent="0" defTabSz="914400">
              <a:buNone/>
            </a:pPr>
            <a:r>
              <a:rPr lang="en-US" sz="4000" dirty="0"/>
              <a:t>that transfers energy between organisms.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FA33D3AE-04E3-4E12-9DAF-835C0C904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53" y="2007560"/>
            <a:ext cx="3142447" cy="393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B3795-C15D-C7E2-A43C-35D9F1666E7B}"/>
              </a:ext>
            </a:extLst>
          </p:cNvPr>
          <p:cNvSpPr txBox="1"/>
          <p:nvPr/>
        </p:nvSpPr>
        <p:spPr>
          <a:xfrm>
            <a:off x="7334250" y="5072063"/>
            <a:ext cx="28575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051BFE-8999-ED4A-AB8F-3A46BD9ED8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976949" y="2235590"/>
            <a:ext cx="7119282" cy="195299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F2E8D3-3BE5-6049-9813-BCBDA4AC1FB8}"/>
              </a:ext>
            </a:extLst>
          </p:cNvPr>
          <p:cNvSpPr txBox="1"/>
          <p:nvPr/>
        </p:nvSpPr>
        <p:spPr>
          <a:xfrm>
            <a:off x="6914631" y="6145974"/>
            <a:ext cx="518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7" tooltip="http://www.designcontext.org/en/tag/linear-value-chain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1572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D616F-E473-2D96-B6A0-82CE2312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550" y="613951"/>
            <a:ext cx="4368602" cy="9842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600" b="1" dirty="0"/>
              <a:t>Fungi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A14EBFF-46EE-1C4B-6D95-3B38CF3675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162" r="1661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983E6C-BFBA-FEE0-9AC2-FFA92974A9C2}"/>
              </a:ext>
            </a:extLst>
          </p:cNvPr>
          <p:cNvSpPr txBox="1"/>
          <p:nvPr/>
        </p:nvSpPr>
        <p:spPr>
          <a:xfrm>
            <a:off x="9992360" y="6870700"/>
            <a:ext cx="2199640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Mushrooms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Tweek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8B701E8B-F880-41F0-BFBA-EF9685EB02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9" y="1598239"/>
            <a:ext cx="2359744" cy="2955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D17F-B25E-5689-CC05-B0874C961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85" y="2212190"/>
            <a:ext cx="4762932" cy="4445606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914400">
              <a:buNone/>
            </a:pPr>
            <a:r>
              <a:rPr lang="en-US" sz="4000" b="1" dirty="0"/>
              <a:t>Fungi </a:t>
            </a:r>
            <a:r>
              <a:rPr lang="en-US" sz="4000" dirty="0"/>
              <a:t>are a group of decomposers that feed on decaying matter. </a:t>
            </a:r>
            <a:r>
              <a:rPr lang="en-US" sz="4000" dirty="0">
                <a:cs typeface="Calibri"/>
              </a:rPr>
              <a:t>Mushrooms are a type of fungi.</a:t>
            </a:r>
          </a:p>
        </p:txBody>
      </p:sp>
    </p:spTree>
    <p:extLst>
      <p:ext uri="{BB962C8B-B14F-4D97-AF65-F5344CB8AC3E}">
        <p14:creationId xmlns:p14="http://schemas.microsoft.com/office/powerpoint/2010/main" val="838089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D616F-E473-2D96-B6A0-82CE2312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7865"/>
            <a:ext cx="3734015" cy="11495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Habitat</a:t>
            </a:r>
            <a:endParaRPr lang="en-US" sz="6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9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E979400-E704-7661-EDDD-9EF7AF76AB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039" r="-1" b="20187"/>
          <a:stretch/>
        </p:blipFill>
        <p:spPr>
          <a:xfrm>
            <a:off x="5311703" y="10"/>
            <a:ext cx="6878775" cy="685799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983E6C-BFBA-FEE0-9AC2-FFA92974A9C2}"/>
              </a:ext>
            </a:extLst>
          </p:cNvPr>
          <p:cNvSpPr txBox="1"/>
          <p:nvPr/>
        </p:nvSpPr>
        <p:spPr>
          <a:xfrm>
            <a:off x="8987276" y="6870700"/>
            <a:ext cx="3204724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McDonald Forest - Corvallis, Oregon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Dougtone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D17F-B25E-5689-CC05-B0874C961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5" y="2886961"/>
            <a:ext cx="4336489" cy="2588337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/>
              <a:t>A </a:t>
            </a:r>
            <a:r>
              <a:rPr lang="en-US" sz="4000" b="1" dirty="0"/>
              <a:t>habitat </a:t>
            </a:r>
            <a:r>
              <a:rPr lang="en-US" sz="4000" dirty="0"/>
              <a:t>is a place where organisms live and grow</a:t>
            </a:r>
            <a:r>
              <a:rPr lang="en-US" sz="2400" dirty="0"/>
              <a:t>.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0B4765BF-4E11-4C58-8D1F-E721037E72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43" y="1797395"/>
            <a:ext cx="3743303" cy="4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5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719E1-6CD9-6B80-EAC6-FEBA4266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" y="640080"/>
            <a:ext cx="4297781" cy="1174150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6600" b="1" dirty="0"/>
              <a:t>Hypothesis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C7255-9751-14E1-0D6F-3ABA046D41A2}"/>
              </a:ext>
            </a:extLst>
          </p:cNvPr>
          <p:cNvSpPr txBox="1"/>
          <p:nvPr/>
        </p:nvSpPr>
        <p:spPr>
          <a:xfrm>
            <a:off x="7568619" y="6870700"/>
            <a:ext cx="4623381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Day 53 - West Midlands Police Forensic Scene Investigators Lab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 Midlands Police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AFF30-4A73-3206-2167-BB138FE5A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069" y="2579914"/>
            <a:ext cx="4861121" cy="3610574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4000" dirty="0"/>
              <a:t>A </a:t>
            </a:r>
            <a:r>
              <a:rPr lang="en-US" sz="4000" b="1" dirty="0"/>
              <a:t>hypothesis </a:t>
            </a:r>
            <a:r>
              <a:rPr lang="en-US" sz="4000" dirty="0"/>
              <a:t>is an idea that can be tested or investigated to see if it is true.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615E3484-DFDC-4C25-A7BB-CEC77168B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7" y="1814230"/>
            <a:ext cx="3142447" cy="393529"/>
          </a:xfrm>
          <a:prstGeom prst="rect">
            <a:avLst/>
          </a:prstGeom>
        </p:spPr>
      </p:pic>
      <p:pic>
        <p:nvPicPr>
          <p:cNvPr id="13" name="Picture 14" descr="A picture containing person, child, indoor, little&#10;&#10;Description automatically generated">
            <a:extLst>
              <a:ext uri="{FF2B5EF4-FFF2-40B4-BE49-F238E27FC236}">
                <a16:creationId xmlns:a16="http://schemas.microsoft.com/office/drawing/2014/main" id="{833FF738-5F9E-ED37-7B50-BFA0268D09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19531" y="1837080"/>
            <a:ext cx="5264457" cy="3526024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AFDE1E-5408-E363-9FCC-037E7F7FCE57}"/>
              </a:ext>
            </a:extLst>
          </p:cNvPr>
          <p:cNvSpPr txBox="1"/>
          <p:nvPr/>
        </p:nvSpPr>
        <p:spPr>
          <a:xfrm>
            <a:off x="6786563" y="5362575"/>
            <a:ext cx="4797425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900" dirty="0">
                <a:hlinkClick r:id="rId7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/>
              </a:rPr>
              <a:t>CC BY-SA-NC</a:t>
            </a:r>
            <a:r>
              <a:rPr lang="en-US" sz="9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07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616F-E473-2D96-B6A0-82CE2312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33" y="384721"/>
            <a:ext cx="5849983" cy="1325563"/>
          </a:xfrm>
        </p:spPr>
        <p:txBody>
          <a:bodyPr>
            <a:normAutofit fontScale="90000"/>
          </a:bodyPr>
          <a:lstStyle/>
          <a:p>
            <a:r>
              <a:rPr lang="en-US" sz="6600" b="1" dirty="0">
                <a:cs typeface="Calibri Light"/>
              </a:rPr>
              <a:t>Interdependence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D17F-B25E-5689-CC05-B0874C961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1733" y="2722749"/>
            <a:ext cx="5565169" cy="29417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b="1" dirty="0">
                <a:ea typeface="+mn-lt"/>
                <a:cs typeface="+mn-lt"/>
              </a:rPr>
              <a:t>Interdependence</a:t>
            </a:r>
            <a:r>
              <a:rPr lang="en-US" sz="4000" dirty="0">
                <a:ea typeface="+mn-lt"/>
                <a:cs typeface="+mn-lt"/>
              </a:rPr>
              <a:t> means depending on and needing each other </a:t>
            </a:r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for survival.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83E6C-BFBA-FEE0-9AC2-FFA92974A9C2}"/>
              </a:ext>
            </a:extLst>
          </p:cNvPr>
          <p:cNvSpPr txBox="1"/>
          <p:nvPr/>
        </p:nvSpPr>
        <p:spPr>
          <a:xfrm>
            <a:off x="6237277" y="5664468"/>
            <a:ext cx="5565169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b="0" i="1" u="sng" strike="noStrike" dirty="0">
                <a:effectLst/>
                <a:latin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"Bee on Yellow Flower"</a:t>
            </a:r>
            <a:r>
              <a:rPr lang="en-US" sz="900" b="0" i="1" u="sng" dirty="0">
                <a:effectLst/>
                <a:latin typeface="Source Sans Pro" panose="020B0503030403020204" pitchFamily="34" charset="0"/>
              </a:rPr>
              <a:t> by </a:t>
            </a:r>
            <a:r>
              <a:rPr lang="en-US" sz="900" b="0" i="1" u="sng" strike="noStrike" dirty="0">
                <a:effectLst/>
                <a:latin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gdbwb05</a:t>
            </a:r>
            <a:r>
              <a:rPr lang="en-US" sz="900" b="0" i="1" u="sng" dirty="0">
                <a:effectLst/>
                <a:latin typeface="Source Sans Pro" panose="020B0503030403020204" pitchFamily="34" charset="0"/>
              </a:rPr>
              <a:t> is licensed under </a:t>
            </a:r>
            <a:r>
              <a:rPr lang="en-US" sz="900" b="0" i="1" u="sng" strike="noStrike" cap="all" dirty="0">
                <a:effectLst/>
                <a:latin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 2.0 </a:t>
            </a:r>
            <a:endParaRPr lang="en-US" sz="900" u="sng" dirty="0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165AACC8-2BB4-4AA9-A9B5-B711D76C32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59" y="1638336"/>
            <a:ext cx="4907827" cy="393529"/>
          </a:xfrm>
          <a:prstGeom prst="rect">
            <a:avLst/>
          </a:prstGeom>
        </p:spPr>
      </p:pic>
      <p:pic>
        <p:nvPicPr>
          <p:cNvPr id="11" name="Picture 2" descr="Bee on Yellow Flower">
            <a:extLst>
              <a:ext uri="{FF2B5EF4-FFF2-40B4-BE49-F238E27FC236}">
                <a16:creationId xmlns:a16="http://schemas.microsoft.com/office/drawing/2014/main" id="{CA0FCBF6-0785-BA46-8528-9741AA28B07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40" y="587117"/>
            <a:ext cx="4907827" cy="481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060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9D6D4-1C1D-9385-5C8A-42272914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5" cy="13204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Needs</a:t>
            </a:r>
            <a:endParaRPr lang="en-US" sz="6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9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9C5D-C0E3-FD26-167A-FFF451556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2074" y="2691501"/>
            <a:ext cx="4147559" cy="3472107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/>
              <a:t>Organisms have </a:t>
            </a:r>
            <a:r>
              <a:rPr lang="en-US" sz="4000" b="1" dirty="0"/>
              <a:t>needs</a:t>
            </a:r>
            <a:r>
              <a:rPr lang="en-US" sz="4000" dirty="0"/>
              <a:t> for surviving such as water, energy, air, and </a:t>
            </a:r>
          </a:p>
          <a:p>
            <a:pPr marL="0" indent="0">
              <a:buNone/>
            </a:pPr>
            <a:r>
              <a:rPr lang="en-US" sz="4000" dirty="0"/>
              <a:t>a place to live. 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D8D707ED-7D70-4572-9FF5-8696F7C99D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7" y="2116712"/>
            <a:ext cx="3142447" cy="393529"/>
          </a:xfrm>
          <a:prstGeom prst="rect">
            <a:avLst/>
          </a:prstGeom>
        </p:spPr>
      </p:pic>
      <p:pic>
        <p:nvPicPr>
          <p:cNvPr id="4" name="Picture 5" descr="Free Images : landscape, nature, wilderness, wildlife, herd, pasture ...">
            <a:extLst>
              <a:ext uri="{FF2B5EF4-FFF2-40B4-BE49-F238E27FC236}">
                <a16:creationId xmlns:a16="http://schemas.microsoft.com/office/drawing/2014/main" id="{BB0442B7-BF18-39DF-55FE-D9A35BFBD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697" y="1665070"/>
            <a:ext cx="6159781" cy="35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7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719E1-6CD9-6B80-EAC6-FEBA4266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10541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 dirty="0"/>
              <a:t>Nutrients</a:t>
            </a:r>
            <a:endParaRPr lang="en-US" sz="6600" dirty="0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6A5A1D5-B645-5D44-0314-BC126B3264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239" b="284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1C7255-9751-14E1-0D6F-3ABA046D41A2}"/>
              </a:ext>
            </a:extLst>
          </p:cNvPr>
          <p:cNvSpPr txBox="1"/>
          <p:nvPr/>
        </p:nvSpPr>
        <p:spPr>
          <a:xfrm>
            <a:off x="8745223" y="6870700"/>
            <a:ext cx="3446777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Cute Irish squirrel eating grass II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Tambako the Jaguar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AFF30-4A73-3206-2167-BB138FE5A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40" y="2560488"/>
            <a:ext cx="4248441" cy="2986468"/>
          </a:xfr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 defTabSz="914400">
              <a:buNone/>
            </a:pPr>
            <a:br>
              <a:rPr lang="en-US" sz="2000" dirty="0"/>
            </a:br>
            <a:r>
              <a:rPr lang="en-US" sz="4300" b="1" dirty="0"/>
              <a:t>Nutrients</a:t>
            </a:r>
            <a:r>
              <a:rPr lang="en-US" sz="4300" dirty="0"/>
              <a:t> are nourishments and substances found in food that help organisms survive and grow.</a:t>
            </a: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C3EA808B-0185-4774-B9AD-6455DC3B2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09" y="1517736"/>
            <a:ext cx="3142447" cy="3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3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7DF82-29C5-EDF0-B03A-FFBD96B2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>
                <a:cs typeface="Calibri Light"/>
              </a:rPr>
              <a:t>Bacteria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5DB79-2AA3-2623-CF74-0EE0780EA7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cs typeface="Calibri"/>
              </a:rPr>
              <a:t>Bacteria </a:t>
            </a:r>
            <a:r>
              <a:rPr lang="en-US" sz="4000" dirty="0">
                <a:cs typeface="Calibri"/>
              </a:rPr>
              <a:t>are organisms so small they can only be seen through a microscope. Some are decomposers that break down dead organisms.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1B5EDCD-73BB-1145-F9A4-47C40988EC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1932" y="1153344"/>
            <a:ext cx="4251788" cy="4237135"/>
          </a:xfrm>
        </p:spPr>
      </p:pic>
    </p:spTree>
    <p:extLst>
      <p:ext uri="{BB962C8B-B14F-4D97-AF65-F5344CB8AC3E}">
        <p14:creationId xmlns:p14="http://schemas.microsoft.com/office/powerpoint/2010/main" val="1040191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DAED1-BB96-1F6C-B975-3529CEB45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47" y="640080"/>
            <a:ext cx="4245428" cy="14904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Observation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9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person, child, child, sitting&#10;&#10;Description automatically generated">
            <a:extLst>
              <a:ext uri="{FF2B5EF4-FFF2-40B4-BE49-F238E27FC236}">
                <a16:creationId xmlns:a16="http://schemas.microsoft.com/office/drawing/2014/main" id="{D67E1728-F27B-6849-1BE8-D63B4FBA0B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303"/>
          <a:stretch/>
        </p:blipFill>
        <p:spPr>
          <a:xfrm>
            <a:off x="5311703" y="10"/>
            <a:ext cx="6878775" cy="685799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E3E0E-EABD-A1F7-518A-391884722EA1}"/>
              </a:ext>
            </a:extLst>
          </p:cNvPr>
          <p:cNvSpPr txBox="1"/>
          <p:nvPr/>
        </p:nvSpPr>
        <p:spPr>
          <a:xfrm>
            <a:off x="8600952" y="6870700"/>
            <a:ext cx="3591048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CERDEC Math and Science Summer Camp, 2013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CCDC_C5ISR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1F10B-BFBE-DD32-A8C5-375997F75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9" y="2902232"/>
            <a:ext cx="4111136" cy="3240221"/>
          </a:xfr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4000" b="1" dirty="0"/>
              <a:t>Observation</a:t>
            </a:r>
            <a:r>
              <a:rPr lang="en-US" sz="4000" dirty="0"/>
              <a:t> is carefully looking </a:t>
            </a:r>
          </a:p>
          <a:p>
            <a:pPr marL="0" indent="0">
              <a:buNone/>
            </a:pPr>
            <a:r>
              <a:rPr lang="en-US" sz="4000" dirty="0"/>
              <a:t>at something or someone to gather information.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B955D16A-376C-488E-B029-AD8CB8D603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10" y="2173842"/>
            <a:ext cx="3743303" cy="4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2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719E1-6CD9-6B80-EAC6-FEBA4266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10" y="704042"/>
            <a:ext cx="4338887" cy="13387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Organisms</a:t>
            </a:r>
          </a:p>
        </p:txBody>
      </p:sp>
      <p:sp>
        <p:nvSpPr>
          <p:cNvPr id="103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9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snail - Cullompton Leat Fields, Devon - 18 May 2018">
            <a:extLst>
              <a:ext uri="{FF2B5EF4-FFF2-40B4-BE49-F238E27FC236}">
                <a16:creationId xmlns:a16="http://schemas.microsoft.com/office/drawing/2014/main" id="{34DB21DF-F99B-2940-6B6D-B4A1D28264A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7" r="37474"/>
          <a:stretch/>
        </p:blipFill>
        <p:spPr bwMode="auto">
          <a:xfrm>
            <a:off x="5311703" y="10"/>
            <a:ext cx="6878775" cy="685799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1C7255-9751-14E1-0D6F-3ABA046D41A2}"/>
              </a:ext>
            </a:extLst>
          </p:cNvPr>
          <p:cNvSpPr txBox="1"/>
          <p:nvPr/>
        </p:nvSpPr>
        <p:spPr>
          <a:xfrm>
            <a:off x="8227453" y="6870700"/>
            <a:ext cx="396454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snail - Cullompton Leat Fields, Devon - 18 May 2018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 da fi we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BY-NC-SA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AFF30-4A73-3206-2167-BB138FE5A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492" y="2746827"/>
            <a:ext cx="4635601" cy="3407131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b="1" dirty="0"/>
              <a:t>Organisms</a:t>
            </a:r>
            <a:r>
              <a:rPr lang="en-US" sz="4000" dirty="0"/>
              <a:t> are living things that carry out the activities needed </a:t>
            </a:r>
          </a:p>
          <a:p>
            <a:pPr marL="0" indent="0">
              <a:buNone/>
            </a:pPr>
            <a:r>
              <a:rPr lang="en-US" sz="4000" dirty="0"/>
              <a:t>to live, grow, </a:t>
            </a:r>
          </a:p>
          <a:p>
            <a:pPr marL="0" indent="0">
              <a:buNone/>
            </a:pPr>
            <a:r>
              <a:rPr lang="en-US" sz="4000" dirty="0"/>
              <a:t>and survive.</a:t>
            </a: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39B3874E-E452-4677-AD5B-DF935AC171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3" y="2145510"/>
            <a:ext cx="3743303" cy="4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A0F99-81A0-8194-E2A4-0454744F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91" y="649224"/>
            <a:ext cx="3734014" cy="10789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 dirty="0"/>
              <a:t>Prediction</a:t>
            </a:r>
            <a:endParaRPr lang="en-US" sz="66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E89DF-1103-A0BF-F954-B526FD5D975B}"/>
              </a:ext>
            </a:extLst>
          </p:cNvPr>
          <p:cNvSpPr txBox="1"/>
          <p:nvPr/>
        </p:nvSpPr>
        <p:spPr>
          <a:xfrm>
            <a:off x="9053000" y="6870700"/>
            <a:ext cx="3139000" cy="200055"/>
          </a:xfrm>
          <a:prstGeom prst="rect">
            <a:avLst/>
          </a:prstGeom>
          <a:solidFill>
            <a:srgbClr val="000000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Playing Guess My Number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Kathy Cassidy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BY-NC-SA 2.0</a:t>
            </a:r>
            <a:r>
              <a:rPr lang="en-US" sz="700">
                <a:solidFill>
                  <a:srgbClr val="FFFFFF"/>
                </a:solidFill>
              </a:rPr>
              <a:t>.t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2F814-B90A-D42F-D864-27FB8F6F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4876" y="2814624"/>
            <a:ext cx="4244688" cy="3093285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914400">
              <a:buNone/>
            </a:pPr>
            <a:r>
              <a:rPr lang="en-US" sz="4000" dirty="0"/>
              <a:t>A</a:t>
            </a:r>
            <a:r>
              <a:rPr lang="en-US" sz="4000" b="1" dirty="0"/>
              <a:t> prediction </a:t>
            </a:r>
            <a:r>
              <a:rPr lang="en-US" sz="4000" dirty="0"/>
              <a:t>is</a:t>
            </a:r>
            <a:r>
              <a:rPr lang="en-US" sz="4000" b="1" dirty="0"/>
              <a:t> </a:t>
            </a:r>
            <a:r>
              <a:rPr lang="en-US" sz="4000" dirty="0"/>
              <a:t>our best guess about what we think might happen.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7B8FC9B6-5B70-4C9B-B19C-F3F984DBE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59" y="1789759"/>
            <a:ext cx="3142447" cy="393529"/>
          </a:xfrm>
          <a:prstGeom prst="rect">
            <a:avLst/>
          </a:prstGeom>
        </p:spPr>
      </p:pic>
      <p:pic>
        <p:nvPicPr>
          <p:cNvPr id="9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5E10CA9-B361-012A-5586-19E8E0150E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836281" y="645754"/>
            <a:ext cx="4328664" cy="5760628"/>
          </a:xfrm>
        </p:spPr>
      </p:pic>
    </p:spTree>
    <p:extLst>
      <p:ext uri="{BB962C8B-B14F-4D97-AF65-F5344CB8AC3E}">
        <p14:creationId xmlns:p14="http://schemas.microsoft.com/office/powerpoint/2010/main" val="224982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D616F-E473-2D96-B6A0-82CE2312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Producers</a:t>
            </a: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D17F-B25E-5689-CC05-B0874C961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684" y="2998112"/>
            <a:ext cx="5299601" cy="35086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914400">
              <a:buNone/>
            </a:pPr>
            <a:r>
              <a:rPr lang="en-US" sz="4000" b="1" dirty="0"/>
              <a:t>Producers </a:t>
            </a:r>
            <a:r>
              <a:rPr lang="en-US" sz="4000" dirty="0"/>
              <a:t>make their own food from simple substances and energy from the Sun. Plants   are producers.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5C329-0E74-438B-BF11-9081E40ACEC9}"/>
              </a:ext>
            </a:extLst>
          </p:cNvPr>
          <p:cNvSpPr txBox="1"/>
          <p:nvPr/>
        </p:nvSpPr>
        <p:spPr>
          <a:xfrm>
            <a:off x="5878285" y="4758985"/>
            <a:ext cx="6607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“</a:t>
            </a:r>
            <a:r>
              <a:rPr lang="en-US" sz="900" b="1" u="sng" dirty="0">
                <a:solidFill>
                  <a:schemeClr val="accent5">
                    <a:lumMod val="75000"/>
                  </a:schemeClr>
                </a:solidFill>
              </a:rPr>
              <a:t>Apple Tree</a:t>
            </a:r>
            <a:r>
              <a:rPr lang="en-US" sz="900" dirty="0"/>
              <a:t>” by </a:t>
            </a:r>
            <a:r>
              <a:rPr lang="en-US" sz="900" b="1" u="sng" dirty="0" err="1">
                <a:solidFill>
                  <a:schemeClr val="accent5">
                    <a:lumMod val="75000"/>
                  </a:schemeClr>
                </a:solidFill>
              </a:rPr>
              <a:t>amiefedora</a:t>
            </a:r>
            <a:r>
              <a:rPr lang="en-US" sz="900" dirty="0"/>
              <a:t> is licensed under </a:t>
            </a:r>
            <a:r>
              <a:rPr lang="en-US" sz="900" b="1" u="sng" dirty="0">
                <a:solidFill>
                  <a:schemeClr val="accent5">
                    <a:lumMod val="75000"/>
                  </a:schemeClr>
                </a:solidFill>
              </a:rPr>
              <a:t>CC BY-ND 2.0</a:t>
            </a:r>
            <a:r>
              <a:rPr lang="en-US" sz="900" dirty="0"/>
              <a:t>.</a:t>
            </a:r>
          </a:p>
        </p:txBody>
      </p:sp>
      <p:pic>
        <p:nvPicPr>
          <p:cNvPr id="18" name="Content Placeholder 17" descr="A tree with red berries&#10;&#10;Description automatically generated with low confidence">
            <a:extLst>
              <a:ext uri="{FF2B5EF4-FFF2-40B4-BE49-F238E27FC236}">
                <a16:creationId xmlns:a16="http://schemas.microsoft.com/office/drawing/2014/main" id="{D37DDCFA-E41F-47E5-AD91-CDA1EA8B89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98" y="999309"/>
            <a:ext cx="6216742" cy="3827803"/>
          </a:xfrm>
        </p:spPr>
      </p:pic>
    </p:spTree>
    <p:extLst>
      <p:ext uri="{BB962C8B-B14F-4D97-AF65-F5344CB8AC3E}">
        <p14:creationId xmlns:p14="http://schemas.microsoft.com/office/powerpoint/2010/main" val="1897336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A0F99-81A0-8194-E2A4-0454744F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10659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 dirty="0"/>
              <a:t>Reasoning</a:t>
            </a:r>
            <a:endParaRPr lang="en-US" sz="6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08134C6-F3A7-4B3F-656D-14C2CAA816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814" r="3076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FE89DF-1103-A0BF-F954-B526FD5D975B}"/>
              </a:ext>
            </a:extLst>
          </p:cNvPr>
          <p:cNvSpPr txBox="1"/>
          <p:nvPr/>
        </p:nvSpPr>
        <p:spPr>
          <a:xfrm>
            <a:off x="9804808" y="6870700"/>
            <a:ext cx="2387192" cy="200055"/>
          </a:xfrm>
          <a:prstGeom prst="rect">
            <a:avLst/>
          </a:prstGeom>
          <a:solidFill>
            <a:srgbClr val="000000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Thinking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Miroslav Vajdić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2F814-B90A-D42F-D864-27FB8F6F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338" y="2722299"/>
            <a:ext cx="3899364" cy="2852928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buNone/>
            </a:pPr>
            <a:r>
              <a:rPr lang="en-US" sz="4000" b="1" dirty="0"/>
              <a:t>Reasoning</a:t>
            </a:r>
            <a:r>
              <a:rPr lang="en-US" sz="4000" dirty="0"/>
              <a:t> means thinking about and explaining how the evidence supports a claim. 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4970C71E-1295-4090-A5B8-194B69AAB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7" y="1833856"/>
            <a:ext cx="3142447" cy="3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2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9D6D4-1C1D-9385-5C8A-42272914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45" y="636525"/>
            <a:ext cx="3734015" cy="1477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Research</a:t>
            </a:r>
            <a:endParaRPr lang="en-US" sz="6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9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9C5D-C0E3-FD26-167A-FFF451556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205" y="2805902"/>
            <a:ext cx="4572010" cy="3432919"/>
          </a:xfr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b="1" dirty="0"/>
              <a:t>Research </a:t>
            </a:r>
            <a:r>
              <a:rPr lang="en-US" sz="4000" dirty="0"/>
              <a:t>is a careful search for facts </a:t>
            </a:r>
          </a:p>
          <a:p>
            <a:pPr marL="0" indent="0">
              <a:buNone/>
            </a:pPr>
            <a:r>
              <a:rPr lang="en-US" sz="4000" dirty="0"/>
              <a:t>or information. 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BBEF2CF9-3F5D-4329-9D16-9A87C0039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1" y="2113934"/>
            <a:ext cx="3743303" cy="468775"/>
          </a:xfrm>
          <a:prstGeom prst="rect">
            <a:avLst/>
          </a:prstGeom>
        </p:spPr>
      </p:pic>
      <p:pic>
        <p:nvPicPr>
          <p:cNvPr id="9" name="Content Placeholder 8" descr="A young child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442FA5A7-7CEF-7847-8F86-CB044CC22B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38167" y="1350844"/>
            <a:ext cx="4447122" cy="392829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59B760-B3C1-F440-93A8-61BCC658A79A}"/>
              </a:ext>
            </a:extLst>
          </p:cNvPr>
          <p:cNvSpPr txBox="1"/>
          <p:nvPr/>
        </p:nvSpPr>
        <p:spPr>
          <a:xfrm>
            <a:off x="6858000" y="5684044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sfirst.withgoogle.com/s/en/home?_ga=2.172699556.600374400.1573850880-965892912.1572375084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0880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25E3C-2A5C-2062-FD46-629C2302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4368603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Scientific Inquiry</a:t>
            </a:r>
          </a:p>
        </p:txBody>
      </p:sp>
      <p:sp>
        <p:nvSpPr>
          <p:cNvPr id="615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5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D363C-E7A1-3A2F-59A2-F5D45A565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914" y="3019738"/>
            <a:ext cx="5412036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4000" b="1" dirty="0"/>
              <a:t>Scientific inquiry</a:t>
            </a:r>
            <a:r>
              <a:rPr lang="en-US" sz="4000" dirty="0"/>
              <a:t> is using evidence from texts, observations, and investigations to find answers to questions.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83B25AF-859C-3BC3-85C7-DB516F3CA6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72562" y="645755"/>
            <a:ext cx="4885518" cy="5514821"/>
          </a:xfrm>
        </p:spPr>
      </p:pic>
    </p:spTree>
    <p:extLst>
      <p:ext uri="{BB962C8B-B14F-4D97-AF65-F5344CB8AC3E}">
        <p14:creationId xmlns:p14="http://schemas.microsoft.com/office/powerpoint/2010/main" val="798584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9D6D4-1C1D-9385-5C8A-42272914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608" y="565404"/>
            <a:ext cx="4543811" cy="15819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000" b="1" dirty="0"/>
              <a:t>Scientific Investigation </a:t>
            </a:r>
            <a:endParaRPr lang="en-US" sz="6000" dirty="0"/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9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Science Careers in Search of Women 2009">
            <a:extLst>
              <a:ext uri="{FF2B5EF4-FFF2-40B4-BE49-F238E27FC236}">
                <a16:creationId xmlns:a16="http://schemas.microsoft.com/office/drawing/2014/main" id="{E9750C68-70AB-D0E1-6691-B42EEDCC61B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9"/>
          <a:stretch/>
        </p:blipFill>
        <p:spPr bwMode="auto">
          <a:xfrm>
            <a:off x="5251451" y="10"/>
            <a:ext cx="6878775" cy="685799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9FC2B-102F-1198-6BB3-C4BCDA78E3EC}"/>
              </a:ext>
            </a:extLst>
          </p:cNvPr>
          <p:cNvSpPr txBox="1"/>
          <p:nvPr/>
        </p:nvSpPr>
        <p:spPr>
          <a:xfrm>
            <a:off x="7929295" y="6870700"/>
            <a:ext cx="426270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 Careers in Search of Women 2009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Argonne National Laboratory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BY-NC-SA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9C5D-C0E3-FD26-167A-FFF451556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54" y="2850643"/>
            <a:ext cx="4728117" cy="3720084"/>
          </a:xfr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4000" dirty="0"/>
              <a:t>A </a:t>
            </a:r>
            <a:r>
              <a:rPr lang="en-US" sz="4000" b="1" dirty="0"/>
              <a:t>scientific investigation</a:t>
            </a:r>
            <a:r>
              <a:rPr lang="en-US" sz="4000" dirty="0"/>
              <a:t> is a plan for finding answers    to questions and solving problems.  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E2F8DF6B-A4E9-44CE-B967-BA9B6167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2" y="2222973"/>
            <a:ext cx="3910768" cy="4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DAED1-BB96-1F6C-B975-3529CEB45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4368603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Scientist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5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1F10B-BFBE-DD32-A8C5-375997F75A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4000" dirty="0"/>
              <a:t>A </a:t>
            </a:r>
            <a:r>
              <a:rPr lang="en-US" sz="4000" b="1" dirty="0"/>
              <a:t>scientist</a:t>
            </a:r>
            <a:r>
              <a:rPr lang="en-US" sz="4000" dirty="0"/>
              <a:t> is a person who is an expert in or who studies aspects of the natural or physical world.</a:t>
            </a:r>
          </a:p>
          <a:p>
            <a:pPr marL="0"/>
            <a:endParaRPr lang="en-US" sz="2200" dirty="0"/>
          </a:p>
        </p:txBody>
      </p:sp>
      <p:pic>
        <p:nvPicPr>
          <p:cNvPr id="3074" name="Picture 2" descr="Scientist observing cowpea leaf under microscope in the laboratory">
            <a:extLst>
              <a:ext uri="{FF2B5EF4-FFF2-40B4-BE49-F238E27FC236}">
                <a16:creationId xmlns:a16="http://schemas.microsoft.com/office/drawing/2014/main" id="{D864D6D3-00F2-8BBA-60C5-3AD9A996CF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b="16446"/>
          <a:stretch/>
        </p:blipFill>
        <p:spPr bwMode="auto">
          <a:xfrm>
            <a:off x="5697531" y="325370"/>
            <a:ext cx="6350510" cy="6331322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7E3E0E-EABD-A1F7-518A-391884722EA1}"/>
              </a:ext>
            </a:extLst>
          </p:cNvPr>
          <p:cNvSpPr txBox="1"/>
          <p:nvPr/>
        </p:nvSpPr>
        <p:spPr>
          <a:xfrm>
            <a:off x="7530146" y="6870700"/>
            <a:ext cx="466185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Scientist observing cowpea leaf under microscope in the laboratory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IITA Image Library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684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65862-4A79-3360-7BFA-48B7A4044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70"/>
            <a:ext cx="4368603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dirty="0"/>
              <a:t>Team</a:t>
            </a:r>
          </a:p>
        </p:txBody>
      </p:sp>
      <p:sp>
        <p:nvSpPr>
          <p:cNvPr id="206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5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B73C2-603E-65DB-FB5B-297E4E3832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A</a:t>
            </a:r>
            <a:r>
              <a:rPr lang="en-US" sz="4000" b="1" dirty="0">
                <a:ea typeface="+mn-lt"/>
                <a:cs typeface="+mn-lt"/>
              </a:rPr>
              <a:t> team</a:t>
            </a:r>
            <a:r>
              <a:rPr lang="en-US" sz="4000" dirty="0">
                <a:ea typeface="+mn-lt"/>
                <a:cs typeface="+mn-lt"/>
              </a:rPr>
              <a:t>,</a:t>
            </a:r>
            <a:r>
              <a:rPr lang="en-US" sz="4000" b="1" dirty="0">
                <a:ea typeface="+mn-lt"/>
                <a:cs typeface="+mn-lt"/>
              </a:rPr>
              <a:t> </a:t>
            </a:r>
            <a:r>
              <a:rPr lang="en-US" sz="4000" dirty="0">
                <a:ea typeface="+mn-lt"/>
                <a:cs typeface="+mn-lt"/>
              </a:rPr>
              <a:t>or</a:t>
            </a:r>
            <a:r>
              <a:rPr lang="en-US" sz="4000" b="1" dirty="0">
                <a:ea typeface="+mn-lt"/>
                <a:cs typeface="+mn-lt"/>
              </a:rPr>
              <a:t> teamwork</a:t>
            </a:r>
            <a:r>
              <a:rPr lang="en-US" sz="4000" dirty="0">
                <a:ea typeface="+mn-lt"/>
                <a:cs typeface="+mn-lt"/>
              </a:rPr>
              <a:t>, is a group of people who work together to accomplish a goal or task. </a:t>
            </a:r>
          </a:p>
          <a:p>
            <a:endParaRPr lang="en-US" sz="2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9A5D2-D6E8-F442-8BEE-EAE3C34A30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9" name="Content Placeholder 6" descr="A group of children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C3AE64E9-2B8F-E540-86EE-2D77B4071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70321" y="977278"/>
            <a:ext cx="5181600" cy="4418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3DDAD2-7439-7F4E-86A9-DC56F1CD97E6}"/>
              </a:ext>
            </a:extLst>
          </p:cNvPr>
          <p:cNvSpPr txBox="1"/>
          <p:nvPr/>
        </p:nvSpPr>
        <p:spPr>
          <a:xfrm>
            <a:off x="7357522" y="5602670"/>
            <a:ext cx="38100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mylittleoneandme-debolina-raja-gupta.blogspot.com/2013/08/keeping-your-kids-safe-online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76274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9D6D4-1C1D-9385-5C8A-42272914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10776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 dirty="0"/>
              <a:t>Claim</a:t>
            </a:r>
            <a:endParaRPr lang="en-US" sz="6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77405537-CC5A-53E4-964A-0E7913FAF9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446" r="1332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9FC2B-102F-1198-6BB3-C4BCDA78E3EC}"/>
              </a:ext>
            </a:extLst>
          </p:cNvPr>
          <p:cNvSpPr txBox="1"/>
          <p:nvPr/>
        </p:nvSpPr>
        <p:spPr>
          <a:xfrm>
            <a:off x="7118175" y="6870700"/>
            <a:ext cx="5073825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2010-07-11 - Summer Camp 2010 - Kids talking notes in the woods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Leslie Science &amp; Nature Center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9C5D-C0E3-FD26-167A-FFF451556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2219" y="2418406"/>
            <a:ext cx="4015557" cy="3528221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914400">
              <a:buNone/>
            </a:pPr>
            <a:r>
              <a:rPr lang="en-US" sz="4000" dirty="0"/>
              <a:t>A </a:t>
            </a:r>
            <a:r>
              <a:rPr lang="en-US" sz="4000" b="1" dirty="0"/>
              <a:t>claim</a:t>
            </a:r>
            <a:r>
              <a:rPr lang="en-US" sz="4000" dirty="0"/>
              <a:t> is a statement of what you think is true based on observation and evidence.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A0D70356-8667-4789-B761-4C58A8C0C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0" y="1604879"/>
            <a:ext cx="3142447" cy="39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9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D616F-E473-2D96-B6A0-82CE2312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4" y="574132"/>
            <a:ext cx="4302035" cy="1372234"/>
          </a:xfrm>
        </p:spPr>
        <p:txBody>
          <a:bodyPr>
            <a:noAutofit/>
          </a:bodyPr>
          <a:lstStyle/>
          <a:p>
            <a:r>
              <a:rPr lang="en-US" sz="6600" b="1" dirty="0">
                <a:cs typeface="Calibri Light"/>
              </a:rPr>
              <a:t>Testable </a:t>
            </a:r>
            <a:br>
              <a:rPr lang="en-US" sz="6600" b="1" dirty="0">
                <a:cs typeface="Calibri Light"/>
              </a:rPr>
            </a:br>
            <a:r>
              <a:rPr lang="en-US" sz="6600" b="1" dirty="0">
                <a:cs typeface="Calibri Light"/>
              </a:rPr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D17F-B25E-5689-CC05-B0874C961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594" y="2932611"/>
            <a:ext cx="5176640" cy="32501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A </a:t>
            </a:r>
            <a:r>
              <a:rPr lang="en-US" sz="4000" b="1" dirty="0">
                <a:ea typeface="+mn-lt"/>
                <a:cs typeface="+mn-lt"/>
              </a:rPr>
              <a:t>testable question </a:t>
            </a:r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can be answered </a:t>
            </a:r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by conducting an </a:t>
            </a:r>
            <a:r>
              <a:rPr lang="en-US" sz="4000">
                <a:ea typeface="+mn-lt"/>
                <a:cs typeface="+mn-lt"/>
              </a:rPr>
              <a:t>investigation or </a:t>
            </a:r>
            <a:r>
              <a:rPr lang="en-US" sz="4000" dirty="0">
                <a:ea typeface="+mn-lt"/>
                <a:cs typeface="+mn-lt"/>
              </a:rPr>
              <a:t>experiment.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83E6C-BFBA-FEE0-9AC2-FFA92974A9C2}"/>
              </a:ext>
            </a:extLst>
          </p:cNvPr>
          <p:cNvSpPr txBox="1"/>
          <p:nvPr/>
        </p:nvSpPr>
        <p:spPr>
          <a:xfrm>
            <a:off x="6900672" y="6182779"/>
            <a:ext cx="288950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What do Roly-polies eat?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FE5B9A8D-82BF-41A5-8744-0EFC78C94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2" y="2206892"/>
            <a:ext cx="3142447" cy="39352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BAA664A-EBBE-AD43-9CBE-58FAB0724D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4224" y="506254"/>
            <a:ext cx="4145280" cy="5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01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7" name="Rectangle 411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D616F-E473-2D96-B6A0-82CE2312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733" y="598523"/>
            <a:ext cx="4993227" cy="107862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/>
              <a:t>Collaboration</a:t>
            </a:r>
            <a:endParaRPr lang="en-US" sz="6600" dirty="0"/>
          </a:p>
        </p:txBody>
      </p:sp>
      <p:sp>
        <p:nvSpPr>
          <p:cNvPr id="411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9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FD17F-B25E-5689-CC05-B0874C961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17" y="2357293"/>
            <a:ext cx="4279867" cy="4140523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000" b="1" dirty="0">
                <a:ea typeface="+mn-lt"/>
                <a:cs typeface="+mn-lt"/>
              </a:rPr>
              <a:t>Collaboration</a:t>
            </a:r>
            <a:r>
              <a:rPr lang="en-US" sz="4000" dirty="0">
                <a:ea typeface="+mn-lt"/>
                <a:cs typeface="+mn-lt"/>
              </a:rPr>
              <a:t> happens when two or more people work, learn, and talk with each other</a:t>
            </a:r>
            <a:r>
              <a:rPr lang="en-US" sz="4000" b="1" dirty="0">
                <a:ea typeface="+mn-lt"/>
                <a:cs typeface="+mn-lt"/>
              </a:rPr>
              <a:t>.</a:t>
            </a: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9267C233-F1C1-4CF0-BFD6-5342893F3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8" y="1677146"/>
            <a:ext cx="4702997" cy="58895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F97998-8490-164F-9EB4-ED6881CF4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3728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" name="Content Placeholder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D04A8DFC-366C-794B-B773-57176E107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08449" y="1095092"/>
            <a:ext cx="4925956" cy="49259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5FBB8E-DD02-AC44-96B6-1E87714D5877}"/>
              </a:ext>
            </a:extLst>
          </p:cNvPr>
          <p:cNvSpPr txBox="1"/>
          <p:nvPr/>
        </p:nvSpPr>
        <p:spPr>
          <a:xfrm>
            <a:off x="6427844" y="6378025"/>
            <a:ext cx="4925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lickr.com/photos/mysciencecenter/16362183413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4125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C719E1-6CD9-6B80-EAC6-FEBA4266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 dirty="0"/>
              <a:t>Consumers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AFF30-4A73-3206-2167-BB138FE5A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662" y="3211963"/>
            <a:ext cx="4243589" cy="332066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buNone/>
            </a:pPr>
            <a:r>
              <a:rPr lang="en-US" sz="4000" b="1" dirty="0"/>
              <a:t>Consumers</a:t>
            </a:r>
            <a:r>
              <a:rPr lang="en-US" sz="4000" dirty="0"/>
              <a:t> cannot make their own food. They get their energy from eating producers and other consumers.</a:t>
            </a:r>
          </a:p>
        </p:txBody>
      </p:sp>
      <p:pic>
        <p:nvPicPr>
          <p:cNvPr id="8" name="Content Placeholder 7" descr="Wild Black Bear at Anan Bear Observatory">
            <a:extLst>
              <a:ext uri="{FF2B5EF4-FFF2-40B4-BE49-F238E27FC236}">
                <a16:creationId xmlns:a16="http://schemas.microsoft.com/office/drawing/2014/main" id="{CEDE8F72-2ED0-4D08-B257-90BBD4C013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551" y="1040982"/>
            <a:ext cx="6015962" cy="3997183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BFDB2F-A6E5-7210-5FAD-E47ABB439601}"/>
              </a:ext>
            </a:extLst>
          </p:cNvPr>
          <p:cNvSpPr txBox="1"/>
          <p:nvPr/>
        </p:nvSpPr>
        <p:spPr>
          <a:xfrm>
            <a:off x="5865551" y="5355353"/>
            <a:ext cx="6096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"Wild Black Bear at Anan Bear Observatory"</a:t>
            </a:r>
            <a:r>
              <a:rPr lang="en-US" sz="9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by </a:t>
            </a:r>
            <a:r>
              <a:rPr lang="en-US" sz="9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AER Wilmington DE</a:t>
            </a:r>
            <a:r>
              <a:rPr lang="en-US" sz="9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is licensed under </a:t>
            </a:r>
            <a:r>
              <a:rPr lang="en-US" sz="9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CC BY 2.0 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49373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A0F99-81A0-8194-E2A4-0454744F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</a:t>
            </a:r>
            <a:endParaRPr 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2F814-B90A-D42F-D864-27FB8F6F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914400">
              <a:buNone/>
            </a:pPr>
            <a:r>
              <a:rPr lang="en-US" sz="4000" b="1" dirty="0"/>
              <a:t>Data </a:t>
            </a:r>
            <a:r>
              <a:rPr lang="en-US" sz="4000" dirty="0"/>
              <a:t>are facts and information (such as images, words, and measurements) collected during an investigation.</a:t>
            </a:r>
            <a:r>
              <a:rPr lang="en-US" sz="4000" b="1" dirty="0"/>
              <a:t> </a:t>
            </a:r>
            <a:r>
              <a:rPr lang="en-US" sz="4000" dirty="0"/>
              <a:t> </a:t>
            </a:r>
          </a:p>
        </p:txBody>
      </p:sp>
      <p:pic>
        <p:nvPicPr>
          <p:cNvPr id="6" name="Picture 6" descr="Calendar&#10;&#10;Description automatically generated">
            <a:extLst>
              <a:ext uri="{FF2B5EF4-FFF2-40B4-BE49-F238E27FC236}">
                <a16:creationId xmlns:a16="http://schemas.microsoft.com/office/drawing/2014/main" id="{222CF690-E50C-10DD-8BB0-0F352EC598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7095" y="440916"/>
            <a:ext cx="4131421" cy="5752434"/>
          </a:xfrm>
        </p:spPr>
      </p:pic>
    </p:spTree>
    <p:extLst>
      <p:ext uri="{BB962C8B-B14F-4D97-AF65-F5344CB8AC3E}">
        <p14:creationId xmlns:p14="http://schemas.microsoft.com/office/powerpoint/2010/main" val="79085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C719E1-6CD9-6B80-EAC6-FEBA4266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3661954" cy="1325563"/>
          </a:xfrm>
        </p:spPr>
        <p:txBody>
          <a:bodyPr>
            <a:normAutofit/>
          </a:bodyPr>
          <a:lstStyle/>
          <a:p>
            <a:r>
              <a:rPr lang="en-US" sz="6600" b="1" dirty="0"/>
              <a:t>Decay</a:t>
            </a:r>
            <a:endParaRPr lang="en-US" sz="6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AFF30-4A73-3206-2167-BB138FE5A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261" y="2141535"/>
            <a:ext cx="540212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ea typeface="+mn-lt"/>
                <a:cs typeface="+mn-lt"/>
              </a:rPr>
              <a:t>Decay</a:t>
            </a:r>
            <a:r>
              <a:rPr lang="en-US" sz="4000" dirty="0">
                <a:ea typeface="+mn-lt"/>
                <a:cs typeface="+mn-lt"/>
              </a:rPr>
              <a:t> is the process of rotting or </a:t>
            </a:r>
            <a:r>
              <a:rPr lang="en-US" sz="4000" b="1" dirty="0">
                <a:ea typeface="+mn-lt"/>
                <a:cs typeface="+mn-lt"/>
              </a:rPr>
              <a:t>decomposition</a:t>
            </a:r>
            <a:r>
              <a:rPr lang="en-US" sz="4000" dirty="0">
                <a:ea typeface="+mn-lt"/>
                <a:cs typeface="+mn-lt"/>
              </a:rPr>
              <a:t> that breaks down material when an organism dies.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234B1365-B87F-4B77-AC55-638175F28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20" y="1565037"/>
            <a:ext cx="3142447" cy="393529"/>
          </a:xfrm>
          <a:prstGeom prst="rect">
            <a:avLst/>
          </a:prstGeom>
        </p:spPr>
      </p:pic>
      <p:pic>
        <p:nvPicPr>
          <p:cNvPr id="2" name="Picture 2" descr="A picture containing tree, ground, outdoor, wood&#10;&#10;Description automatically generated">
            <a:extLst>
              <a:ext uri="{FF2B5EF4-FFF2-40B4-BE49-F238E27FC236}">
                <a16:creationId xmlns:a16="http://schemas.microsoft.com/office/drawing/2014/main" id="{AB1939A6-20CA-EE8E-BCA9-22BBA2203F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83548" y="1304544"/>
            <a:ext cx="6072767" cy="4048511"/>
          </a:xfrm>
        </p:spPr>
      </p:pic>
    </p:spTree>
    <p:extLst>
      <p:ext uri="{BB962C8B-B14F-4D97-AF65-F5344CB8AC3E}">
        <p14:creationId xmlns:p14="http://schemas.microsoft.com/office/powerpoint/2010/main" val="1563641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9D6D4-1C1D-9385-5C8A-422729147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1" y="640080"/>
            <a:ext cx="4807131" cy="11560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 dirty="0"/>
              <a:t>Decomposers</a:t>
            </a:r>
            <a:endParaRPr lang="en-US" sz="6600" dirty="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02E1EF76-2D7F-E1DD-4038-8F3DA8805C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274" r="24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E9FC2B-102F-1198-6BB3-C4BCDA78E3EC}"/>
              </a:ext>
            </a:extLst>
          </p:cNvPr>
          <p:cNvSpPr txBox="1"/>
          <p:nvPr/>
        </p:nvSpPr>
        <p:spPr>
          <a:xfrm>
            <a:off x="10123805" y="6870700"/>
            <a:ext cx="2068195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"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Earthworm</a:t>
            </a:r>
            <a:r>
              <a:rPr lang="en-US" sz="700">
                <a:solidFill>
                  <a:srgbClr val="FFFFFF"/>
                </a:solidFill>
              </a:rPr>
              <a:t>" by 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pfly</a:t>
            </a:r>
            <a:r>
              <a:rPr lang="en-US" sz="700">
                <a:solidFill>
                  <a:srgbClr val="FFFFFF"/>
                </a:solidFill>
              </a:rPr>
              <a:t> is licensed under 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2.0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B9C5D-C0E3-FD26-167A-FFF451556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376" y="2486718"/>
            <a:ext cx="4471836" cy="3931779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914400">
              <a:buNone/>
            </a:pPr>
            <a:r>
              <a:rPr lang="en-US" sz="4000" b="1" dirty="0"/>
              <a:t>Decomposers </a:t>
            </a:r>
            <a:r>
              <a:rPr lang="en-US" sz="4000" dirty="0"/>
              <a:t>eat or break apart dead plants and animals, recycling nutrients that plants need </a:t>
            </a:r>
          </a:p>
          <a:p>
            <a:pPr marL="0" indent="0" defTabSz="914400">
              <a:buNone/>
            </a:pPr>
            <a:r>
              <a:rPr lang="en-US" sz="4000" dirty="0"/>
              <a:t>for growing.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1311590A-3ED9-4D7C-AD3B-B2ACB4EB9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4" y="1725980"/>
            <a:ext cx="4287164" cy="53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9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A0F99-81A0-8194-E2A4-0454744FE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3362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/>
              <a:t>Ecosystem</a:t>
            </a:r>
            <a:endParaRPr lang="en-US" sz="6600" dirty="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2F814-B90A-D42F-D864-27FB8F6FBD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741" y="2410097"/>
            <a:ext cx="4465941" cy="4278086"/>
          </a:xfr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buNone/>
            </a:pPr>
            <a:r>
              <a:rPr lang="en-US" sz="4000" dirty="0"/>
              <a:t>An </a:t>
            </a:r>
            <a:r>
              <a:rPr lang="en-US" sz="4000" b="1" dirty="0"/>
              <a:t>ecosystem </a:t>
            </a:r>
            <a:r>
              <a:rPr lang="en-US" sz="4000" dirty="0"/>
              <a:t>is a community of organisms that live and interact with each other and their nonliving environment. 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FE89DF-1103-A0BF-F954-B526FD5D975B}"/>
              </a:ext>
            </a:extLst>
          </p:cNvPr>
          <p:cNvSpPr txBox="1"/>
          <p:nvPr/>
        </p:nvSpPr>
        <p:spPr>
          <a:xfrm>
            <a:off x="11972068" y="6870700"/>
            <a:ext cx="219932" cy="200055"/>
          </a:xfrm>
          <a:prstGeom prst="rect">
            <a:avLst/>
          </a:prstGeom>
          <a:solidFill>
            <a:srgbClr val="000000"/>
          </a:solidFill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</a:rPr>
              <a:t>"</a:t>
            </a: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012A63D9-882F-427B-B306-2E28BAEE4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1" y="1641728"/>
            <a:ext cx="3142447" cy="393529"/>
          </a:xfrm>
          <a:prstGeom prst="rect">
            <a:avLst/>
          </a:prstGeom>
        </p:spPr>
      </p:pic>
      <p:pic>
        <p:nvPicPr>
          <p:cNvPr id="15" name="Content Placeholder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34C5452-FED2-264D-B17B-42D5034131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33144" y="899546"/>
            <a:ext cx="6240591" cy="4720966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1DFBCB-3C7C-B24F-B1FA-5C73CC7DAD94}"/>
              </a:ext>
            </a:extLst>
          </p:cNvPr>
          <p:cNvSpPr txBox="1"/>
          <p:nvPr/>
        </p:nvSpPr>
        <p:spPr>
          <a:xfrm>
            <a:off x="6402482" y="6077178"/>
            <a:ext cx="4741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thealevelbiologist.co.uk/ccea-biodiversity/diversity-amongst-organism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2386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1140</TotalTime>
  <Words>936</Words>
  <Application>Microsoft Office PowerPoint</Application>
  <PresentationFormat>Widescreen</PresentationFormat>
  <Paragraphs>106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Source Sans Pro</vt:lpstr>
      <vt:lpstr>Office Theme</vt:lpstr>
      <vt:lpstr>PowerPoint Presentation</vt:lpstr>
      <vt:lpstr>Bacteria</vt:lpstr>
      <vt:lpstr>Claim</vt:lpstr>
      <vt:lpstr>Collaboration</vt:lpstr>
      <vt:lpstr>Consumers</vt:lpstr>
      <vt:lpstr>Data</vt:lpstr>
      <vt:lpstr>Decay</vt:lpstr>
      <vt:lpstr>Decomposers</vt:lpstr>
      <vt:lpstr>Ecosystem</vt:lpstr>
      <vt:lpstr>Energy</vt:lpstr>
      <vt:lpstr>Environment</vt:lpstr>
      <vt:lpstr>Evidence</vt:lpstr>
      <vt:lpstr>Food Chain</vt:lpstr>
      <vt:lpstr>Fungi</vt:lpstr>
      <vt:lpstr>Habitat</vt:lpstr>
      <vt:lpstr>Hypothesis</vt:lpstr>
      <vt:lpstr>Interdependence</vt:lpstr>
      <vt:lpstr>Needs</vt:lpstr>
      <vt:lpstr>Nutrients</vt:lpstr>
      <vt:lpstr>Observation</vt:lpstr>
      <vt:lpstr>Organisms</vt:lpstr>
      <vt:lpstr>Prediction</vt:lpstr>
      <vt:lpstr>Producers</vt:lpstr>
      <vt:lpstr>Reasoning</vt:lpstr>
      <vt:lpstr>Research</vt:lpstr>
      <vt:lpstr>Scientific Inquiry</vt:lpstr>
      <vt:lpstr>Scientific Investigation </vt:lpstr>
      <vt:lpstr>Scientist</vt:lpstr>
      <vt:lpstr>Team</vt:lpstr>
      <vt:lpstr>Testable  Question</vt:lpstr>
    </vt:vector>
  </TitlesOfParts>
  <Company>Baylor College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for Science</dc:title>
  <dc:creator>Moore, Michelle M</dc:creator>
  <cp:lastModifiedBy>Moore, Michelle M</cp:lastModifiedBy>
  <cp:revision>279</cp:revision>
  <dcterms:created xsi:type="dcterms:W3CDTF">2022-09-13T12:16:46Z</dcterms:created>
  <dcterms:modified xsi:type="dcterms:W3CDTF">2023-06-05T15:59:31Z</dcterms:modified>
</cp:coreProperties>
</file>