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59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ine Garcia" initials="JG" lastIdx="1" clrIdx="0">
    <p:extLst>
      <p:ext uri="{19B8F6BF-5375-455C-9EA6-DF929625EA0E}">
        <p15:presenceInfo xmlns:p15="http://schemas.microsoft.com/office/powerpoint/2012/main" userId="S::janine.garcia@utsa.edu::c5029a1f-9049-4094-ba1c-df86285bdd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09" autoAdjust="0"/>
    <p:restoredTop sz="56783"/>
  </p:normalViewPr>
  <p:slideViewPr>
    <p:cSldViewPr snapToGrid="0">
      <p:cViewPr varScale="1">
        <p:scale>
          <a:sx n="94" d="100"/>
          <a:sy n="94" d="100"/>
        </p:scale>
        <p:origin x="19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C3530-D9DB-6747-8746-431F6B91067F}" type="datetimeFigureOut">
              <a:rPr lang="en-US" smtClean="0"/>
              <a:t>11/3/18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14FD4-BF83-B04E-82C4-36CCD763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9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K-3 STEM Foundations</a:t>
            </a:r>
          </a:p>
          <a:p>
            <a:r>
              <a:rPr lang="en-US" b="0" dirty="0"/>
              <a:t>Field Test Version: Do not distribute, photocopy or forward this document for use at other locations.</a:t>
            </a:r>
          </a:p>
          <a:p>
            <a:endParaRPr lang="en-US" b="1" dirty="0"/>
          </a:p>
          <a:p>
            <a:r>
              <a:rPr lang="en-US" b="1" dirty="0"/>
              <a:t>Day 15: Inherited Butterfly Wing Characteristics</a:t>
            </a:r>
          </a:p>
          <a:p>
            <a:endParaRPr lang="en-US" b="0" dirty="0"/>
          </a:p>
          <a:p>
            <a:r>
              <a:rPr lang="en-US" b="1" dirty="0"/>
              <a:t>Teacher Notes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b="1" dirty="0"/>
              <a:t>Keywords</a:t>
            </a:r>
          </a:p>
          <a:p>
            <a:r>
              <a:rPr lang="en-US" b="0" dirty="0"/>
              <a:t>lesson, animal, gene, inherited, trait, characteristics, 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K-3 STEM Foundations. Day 15: Family Traits © Baylor College of Medicine.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14FD4-BF83-B04E-82C4-36CCD7636D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99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K-3 STEM Foundations</a:t>
            </a:r>
          </a:p>
          <a:p>
            <a:r>
              <a:rPr lang="en-US" b="0" dirty="0"/>
              <a:t>Field Test Version: Do not distribute, photocopy or forward this document for use at other locations.</a:t>
            </a:r>
          </a:p>
          <a:p>
            <a:endParaRPr lang="en-US" b="1" dirty="0"/>
          </a:p>
          <a:p>
            <a:r>
              <a:rPr lang="en-US" b="1" dirty="0"/>
              <a:t>Day 15: Inherited Butterfly Wing Characteristics</a:t>
            </a:r>
          </a:p>
          <a:p>
            <a:endParaRPr lang="en-US" b="0" dirty="0"/>
          </a:p>
          <a:p>
            <a:r>
              <a:rPr lang="en-US" b="1" dirty="0"/>
              <a:t>Teacher Notes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b="1" dirty="0"/>
              <a:t>Image Reference</a:t>
            </a:r>
          </a:p>
          <a:p>
            <a:r>
              <a:rPr lang="en-US" b="0" dirty="0"/>
              <a:t>Photo of dogs © Liliya </a:t>
            </a:r>
            <a:r>
              <a:rPr lang="en-US" b="0" dirty="0" err="1"/>
              <a:t>Kulianionak</a:t>
            </a:r>
            <a:r>
              <a:rPr lang="en-US" b="0" dirty="0"/>
              <a:t>. Licensed for use.</a:t>
            </a:r>
          </a:p>
          <a:p>
            <a:endParaRPr lang="en-US" b="0" dirty="0"/>
          </a:p>
          <a:p>
            <a:r>
              <a:rPr lang="en-US" b="1" dirty="0"/>
              <a:t>Keywords</a:t>
            </a:r>
          </a:p>
          <a:p>
            <a:r>
              <a:rPr lang="en-US" b="0" dirty="0"/>
              <a:t>lesson, animal, family, offspring, parent, characteristic, trait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K-3 STEM Foundations. Day 15: Family Traits © Baylor College of Medicine.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14FD4-BF83-B04E-82C4-36CCD7636D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26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K-3 STEM Foundations</a:t>
            </a:r>
          </a:p>
          <a:p>
            <a:r>
              <a:rPr lang="en-US" b="0" dirty="0"/>
              <a:t>Field Test Version: Do not distribute, photocopy or forward this document for use at other locations.</a:t>
            </a:r>
          </a:p>
          <a:p>
            <a:endParaRPr lang="en-US" b="1" dirty="0"/>
          </a:p>
          <a:p>
            <a:r>
              <a:rPr lang="en-US" b="1" dirty="0"/>
              <a:t>Day 15: Inherited Butterfly Wing Characteristics</a:t>
            </a:r>
          </a:p>
          <a:p>
            <a:endParaRPr lang="en-US" b="0" dirty="0"/>
          </a:p>
          <a:p>
            <a:r>
              <a:rPr lang="en-US" b="1" dirty="0"/>
              <a:t>Teacher Notes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b="1" dirty="0"/>
              <a:t>Image References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Photo of chickens © </a:t>
            </a:r>
            <a:r>
              <a:rPr lang="en-US" b="0" dirty="0" err="1"/>
              <a:t>Nataliia</a:t>
            </a:r>
            <a:r>
              <a:rPr lang="en-US" b="0" dirty="0"/>
              <a:t> </a:t>
            </a:r>
            <a:r>
              <a:rPr lang="en-US" b="0" dirty="0" err="1"/>
              <a:t>Melnychuk</a:t>
            </a:r>
            <a:r>
              <a:rPr lang="en-US" b="0" dirty="0"/>
              <a:t>. Licensed for use.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Photo of ducks © Piotr </a:t>
            </a:r>
            <a:r>
              <a:rPr lang="en-US" b="0" dirty="0" err="1"/>
              <a:t>Kamionka</a:t>
            </a:r>
            <a:r>
              <a:rPr lang="en-US" b="0" dirty="0"/>
              <a:t>. Licensed for use.</a:t>
            </a:r>
          </a:p>
          <a:p>
            <a:endParaRPr lang="en-US" b="0" dirty="0"/>
          </a:p>
          <a:p>
            <a:r>
              <a:rPr lang="en-US" b="1" dirty="0"/>
              <a:t>Keywords</a:t>
            </a:r>
          </a:p>
          <a:p>
            <a:r>
              <a:rPr lang="en-US" b="0" dirty="0"/>
              <a:t>lesson, animal, family, offspring, parent, characteristic, trait, inherited trait,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K-3 STEM Foundations. Day 15: Family Traits © Baylor College of Medicine.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14FD4-BF83-B04E-82C4-36CCD7636D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15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K-3 STEM Foundations</a:t>
            </a:r>
          </a:p>
          <a:p>
            <a:r>
              <a:rPr lang="en-US" b="0" dirty="0"/>
              <a:t>Field Test Version: Do not distribute, photocopy or forward this document for use at other locations.</a:t>
            </a:r>
          </a:p>
          <a:p>
            <a:endParaRPr lang="en-US" b="1" dirty="0"/>
          </a:p>
          <a:p>
            <a:r>
              <a:rPr lang="en-US" b="1" dirty="0"/>
              <a:t>Day 15: Inherited Butterfly Wing Characteristics</a:t>
            </a:r>
          </a:p>
          <a:p>
            <a:endParaRPr lang="en-US" b="0" dirty="0"/>
          </a:p>
          <a:p>
            <a:r>
              <a:rPr lang="en-US" b="1" dirty="0"/>
              <a:t>Teacher Notes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b="1" dirty="0"/>
              <a:t>Image References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Photo of chickens © </a:t>
            </a:r>
            <a:r>
              <a:rPr lang="en-US" b="0" dirty="0" err="1"/>
              <a:t>Nataliia</a:t>
            </a:r>
            <a:r>
              <a:rPr lang="en-US" b="0" dirty="0"/>
              <a:t> </a:t>
            </a:r>
            <a:r>
              <a:rPr lang="en-US" b="0" dirty="0" err="1"/>
              <a:t>Melnychuk</a:t>
            </a:r>
            <a:r>
              <a:rPr lang="en-US" b="0" dirty="0"/>
              <a:t>. Licensed for use.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Photo of ducks © Piotr </a:t>
            </a:r>
            <a:r>
              <a:rPr lang="en-US" b="0" dirty="0" err="1"/>
              <a:t>Kamionka</a:t>
            </a:r>
            <a:r>
              <a:rPr lang="en-US" b="0" dirty="0"/>
              <a:t>. Licensed for use.</a:t>
            </a:r>
          </a:p>
          <a:p>
            <a:endParaRPr lang="en-US" b="0" dirty="0"/>
          </a:p>
          <a:p>
            <a:r>
              <a:rPr lang="en-US" b="1" dirty="0"/>
              <a:t>Keywords</a:t>
            </a:r>
          </a:p>
          <a:p>
            <a:r>
              <a:rPr lang="en-US" b="0" dirty="0"/>
              <a:t>lesson, animal, family, offspring, parent, characteristic, trait, inherited trait,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K-3 STEM Foundations. Day 15: Family Traits © Baylor College of Medicine.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14FD4-BF83-B04E-82C4-36CCD7636D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17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K-3 STEM Foundations</a:t>
            </a:r>
          </a:p>
          <a:p>
            <a:r>
              <a:rPr lang="en-US" b="0" dirty="0"/>
              <a:t>Field Test Version: Do not distribute, photocopy or forward this document for use at other locations.</a:t>
            </a:r>
          </a:p>
          <a:p>
            <a:endParaRPr lang="en-US" b="1" dirty="0"/>
          </a:p>
          <a:p>
            <a:r>
              <a:rPr lang="en-US" b="1" dirty="0"/>
              <a:t>Day 15: Inherited Butterfly Wing Characteristics</a:t>
            </a:r>
          </a:p>
          <a:p>
            <a:endParaRPr lang="en-US" b="0" dirty="0"/>
          </a:p>
          <a:p>
            <a:r>
              <a:rPr lang="en-US" b="1" dirty="0"/>
              <a:t>Teacher Notes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b="1" dirty="0"/>
              <a:t>Image Reference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Photo of tigers © Dennis Jacobsen. Licensed for use.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Photo of elephants © Andreas Bucher. Licensed for use.</a:t>
            </a:r>
          </a:p>
          <a:p>
            <a:endParaRPr lang="en-US" b="0" dirty="0"/>
          </a:p>
          <a:p>
            <a:r>
              <a:rPr lang="en-US" b="1" dirty="0"/>
              <a:t>Keywords</a:t>
            </a:r>
          </a:p>
          <a:p>
            <a:r>
              <a:rPr lang="en-US" b="0" dirty="0"/>
              <a:t>lesson, animal, gene, inherited, trait, characteristics, </a:t>
            </a:r>
            <a:endParaRPr lang="en-US" b="1" dirty="0"/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K-3 STEM Foundations. Day 15: Family Traits © Baylor College of Medicine.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14FD4-BF83-B04E-82C4-36CCD7636D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04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K-3 STEM Foundations</a:t>
            </a:r>
          </a:p>
          <a:p>
            <a:r>
              <a:rPr lang="en-US" b="0" dirty="0"/>
              <a:t>Field Test Version: Do not distribute, photocopy or forward this document for use at other locations.</a:t>
            </a:r>
          </a:p>
          <a:p>
            <a:endParaRPr lang="en-US" b="1" dirty="0"/>
          </a:p>
          <a:p>
            <a:r>
              <a:rPr lang="en-US" b="1" dirty="0"/>
              <a:t>Day 15: Inherited Butterfly Wing Characteristics</a:t>
            </a:r>
          </a:p>
          <a:p>
            <a:endParaRPr lang="en-US" b="0" dirty="0"/>
          </a:p>
          <a:p>
            <a:r>
              <a:rPr lang="en-US" b="1" dirty="0"/>
              <a:t>Teacher Notes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b="1" dirty="0"/>
              <a:t>Image References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Photo of penguins courtesy of the U.S. Antarctic Program, USAP Photo Library, National Science Foundation. Taken January 6, 2017 by Tien Lai. https://</a:t>
            </a:r>
            <a:r>
              <a:rPr lang="en-US" b="0" dirty="0" err="1"/>
              <a:t>photolibrary.usap.gov</a:t>
            </a:r>
            <a:r>
              <a:rPr lang="en-US" b="0" dirty="0"/>
              <a:t>/#27-3 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Photo of storks © Piotr </a:t>
            </a:r>
            <a:r>
              <a:rPr lang="en-US" b="0" dirty="0" err="1"/>
              <a:t>Kamionka</a:t>
            </a:r>
            <a:r>
              <a:rPr lang="en-US" b="0" dirty="0"/>
              <a:t>. Licensed for use.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Photo of polar bears © </a:t>
            </a:r>
            <a:r>
              <a:rPr lang="en-US" b="0" dirty="0" err="1"/>
              <a:t>Andreanita</a:t>
            </a:r>
            <a:r>
              <a:rPr lang="en-US" b="0" dirty="0"/>
              <a:t>. Licensed for use.</a:t>
            </a:r>
          </a:p>
          <a:p>
            <a:endParaRPr lang="en-US" b="0" dirty="0"/>
          </a:p>
          <a:p>
            <a:r>
              <a:rPr lang="en-US" b="1" dirty="0"/>
              <a:t>Keywords</a:t>
            </a:r>
          </a:p>
          <a:p>
            <a:r>
              <a:rPr lang="en-US" b="0" dirty="0"/>
              <a:t>lesson, animal, gene, trait, characteristics, 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K-3 STEM Foundations. Day 15: Family Traits © Baylor College of Medicine.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14FD4-BF83-B04E-82C4-36CCD7636D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85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K-3 STEM Foundations</a:t>
            </a:r>
          </a:p>
          <a:p>
            <a:r>
              <a:rPr lang="en-US" b="0" dirty="0"/>
              <a:t>Field Test Version: Do not distribute, photocopy or forward this document for use at other locations.</a:t>
            </a:r>
          </a:p>
          <a:p>
            <a:endParaRPr lang="en-US" b="1" dirty="0"/>
          </a:p>
          <a:p>
            <a:r>
              <a:rPr lang="en-US" b="1" dirty="0"/>
              <a:t>Day 15: Inherited Butterfly Wing Characteristics</a:t>
            </a:r>
          </a:p>
          <a:p>
            <a:endParaRPr lang="en-US" b="0" dirty="0"/>
          </a:p>
          <a:p>
            <a:r>
              <a:rPr lang="en-US" b="1" dirty="0"/>
              <a:t>Teacher Notes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b="1" dirty="0"/>
              <a:t>Image Reference</a:t>
            </a:r>
          </a:p>
          <a:p>
            <a:pPr marL="0" indent="0">
              <a:buFont typeface="+mj-lt"/>
              <a:buNone/>
            </a:pPr>
            <a:r>
              <a:rPr lang="en-US" b="0" dirty="0"/>
              <a:t>Photo of </a:t>
            </a:r>
            <a:r>
              <a:rPr lang="en-US" b="0" dirty="0" err="1"/>
              <a:t>Heliconius</a:t>
            </a:r>
            <a:r>
              <a:rPr lang="en-US" b="0" dirty="0"/>
              <a:t> butterfly © Dennis Jacobsen. Licensed for use. </a:t>
            </a:r>
          </a:p>
          <a:p>
            <a:pPr marL="0" indent="0">
              <a:buFont typeface="+mj-lt"/>
              <a:buNone/>
            </a:pPr>
            <a:endParaRPr lang="en-US" b="0" dirty="0"/>
          </a:p>
          <a:p>
            <a:r>
              <a:rPr lang="en-US" b="1" dirty="0"/>
              <a:t>Keywords</a:t>
            </a:r>
          </a:p>
          <a:p>
            <a:r>
              <a:rPr lang="en-US" b="0" dirty="0"/>
              <a:t>lesson, animal, gene, inherited, trait, characteristics, </a:t>
            </a:r>
            <a:endParaRPr lang="en-US" b="1" dirty="0"/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K-3 STEM Foundations. Day 15: Family Traits © Baylor College of Medicine.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14FD4-BF83-B04E-82C4-36CCD7636D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08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K-3 STEM Foundations</a:t>
            </a:r>
          </a:p>
          <a:p>
            <a:r>
              <a:rPr lang="en-US" b="0" dirty="0"/>
              <a:t>Field Test Version: Do not distribute, photocopy or forward this document for use at other locations.</a:t>
            </a:r>
          </a:p>
          <a:p>
            <a:endParaRPr lang="en-US" b="1" dirty="0"/>
          </a:p>
          <a:p>
            <a:r>
              <a:rPr lang="en-US" b="1" dirty="0"/>
              <a:t>Day 15: Inherited Butterfly Wing Characteristics</a:t>
            </a:r>
          </a:p>
          <a:p>
            <a:endParaRPr lang="en-US" b="0" dirty="0"/>
          </a:p>
          <a:p>
            <a:r>
              <a:rPr lang="en-US" b="1" dirty="0"/>
              <a:t>Teacher Notes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r>
              <a:rPr lang="en-US" b="1" dirty="0"/>
              <a:t>Image Reference</a:t>
            </a:r>
          </a:p>
          <a:p>
            <a:pPr marL="0" indent="0">
              <a:buFont typeface="+mj-lt"/>
              <a:buNone/>
            </a:pPr>
            <a:r>
              <a:rPr lang="en-US" b="0" dirty="0"/>
              <a:t>Photo of </a:t>
            </a:r>
            <a:r>
              <a:rPr lang="en-US" b="0" dirty="0" err="1"/>
              <a:t>Heliconius</a:t>
            </a:r>
            <a:r>
              <a:rPr lang="en-US" b="0" dirty="0"/>
              <a:t> butterfly © Nancy </a:t>
            </a:r>
            <a:r>
              <a:rPr lang="en-US" b="0" dirty="0" err="1"/>
              <a:t>Miorelli</a:t>
            </a:r>
            <a:r>
              <a:rPr lang="en-US" b="0" dirty="0"/>
              <a:t>. Used with permission. https://</a:t>
            </a:r>
            <a:r>
              <a:rPr lang="en-US" b="0" dirty="0" err="1"/>
              <a:t>askentomologists.com</a:t>
            </a:r>
            <a:r>
              <a:rPr lang="en-US" b="0" dirty="0"/>
              <a:t>/2016/05/30/fleeting-moments-how-long-do-butterflies-live/</a:t>
            </a:r>
          </a:p>
          <a:p>
            <a:endParaRPr lang="en-US" b="0" dirty="0"/>
          </a:p>
          <a:p>
            <a:r>
              <a:rPr lang="en-US" b="1" dirty="0"/>
              <a:t>Keywords</a:t>
            </a:r>
          </a:p>
          <a:p>
            <a:r>
              <a:rPr lang="en-US" b="0" dirty="0"/>
              <a:t>lesson, animal, gene, inherited, trait, characteristics, </a:t>
            </a:r>
            <a:endParaRPr lang="en-US" b="1" dirty="0"/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K-3 STEM Foundations. Day 15: Family Traits © Baylor College of Medicine.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14FD4-BF83-B04E-82C4-36CCD7636D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8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8856-4B0A-40C5-9809-C1E7E8EA6407}" type="datetimeFigureOut">
              <a:rPr lang="en-US" smtClean="0"/>
              <a:t>11/3/18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00DB-CE23-4056-B968-10ECD039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1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8856-4B0A-40C5-9809-C1E7E8EA6407}" type="datetimeFigureOut">
              <a:rPr lang="en-US" smtClean="0"/>
              <a:t>11/3/18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00DB-CE23-4056-B968-10ECD039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9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8856-4B0A-40C5-9809-C1E7E8EA6407}" type="datetimeFigureOut">
              <a:rPr lang="en-US" smtClean="0"/>
              <a:t>11/3/18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00DB-CE23-4056-B968-10ECD039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8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75000"/>
                </a:schemeClr>
              </a:buClr>
              <a:defRPr/>
            </a:lvl1pPr>
            <a:lvl2pPr>
              <a:buClr>
                <a:schemeClr val="accent6">
                  <a:lumMod val="75000"/>
                </a:schemeClr>
              </a:buClr>
              <a:defRPr/>
            </a:lvl2pPr>
            <a:lvl3pPr>
              <a:buClr>
                <a:schemeClr val="accent6">
                  <a:lumMod val="75000"/>
                </a:schemeClr>
              </a:buClr>
              <a:defRPr/>
            </a:lvl3pPr>
            <a:lvl4pPr>
              <a:buClr>
                <a:schemeClr val="accent6">
                  <a:lumMod val="75000"/>
                </a:schemeClr>
              </a:buClr>
              <a:defRPr/>
            </a:lvl4pPr>
            <a:lvl5pPr>
              <a:buClr>
                <a:schemeClr val="accent6">
                  <a:lumMod val="75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390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8856-4B0A-40C5-9809-C1E7E8EA6407}" type="datetimeFigureOut">
              <a:rPr lang="en-US" smtClean="0"/>
              <a:t>11/3/18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00DB-CE23-4056-B968-10ECD039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8856-4B0A-40C5-9809-C1E7E8EA6407}" type="datetimeFigureOut">
              <a:rPr lang="en-US" smtClean="0"/>
              <a:t>11/3/18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00DB-CE23-4056-B968-10ECD039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0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8856-4B0A-40C5-9809-C1E7E8EA6407}" type="datetimeFigureOut">
              <a:rPr lang="en-US" smtClean="0"/>
              <a:t>11/3/18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00DB-CE23-4056-B968-10ECD039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3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8856-4B0A-40C5-9809-C1E7E8EA6407}" type="datetimeFigureOut">
              <a:rPr lang="en-US" smtClean="0"/>
              <a:t>11/3/18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00DB-CE23-4056-B968-10ECD039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62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8856-4B0A-40C5-9809-C1E7E8EA6407}" type="datetimeFigureOut">
              <a:rPr lang="en-US" smtClean="0"/>
              <a:t>11/3/18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00DB-CE23-4056-B968-10ECD039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9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8856-4B0A-40C5-9809-C1E7E8EA6407}" type="datetimeFigureOut">
              <a:rPr lang="en-US" smtClean="0"/>
              <a:t>11/3/18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00DB-CE23-4056-B968-10ECD039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4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8856-4B0A-40C5-9809-C1E7E8EA6407}" type="datetimeFigureOut">
              <a:rPr lang="en-US" smtClean="0"/>
              <a:t>11/3/18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600DB-CE23-4056-B968-10ECD039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6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68856-4B0A-40C5-9809-C1E7E8EA6407}" type="datetimeFigureOut">
              <a:rPr lang="en-US" smtClean="0"/>
              <a:t>11/3/18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600DB-CE23-4056-B968-10ECD039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438E79-6580-4E42-A8D8-6F6EAA5A495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913481-F9E0-C34A-934A-0A3CE3FEB071}"/>
              </a:ext>
            </a:extLst>
          </p:cNvPr>
          <p:cNvSpPr txBox="1">
            <a:spLocks/>
          </p:cNvSpPr>
          <p:nvPr/>
        </p:nvSpPr>
        <p:spPr>
          <a:xfrm>
            <a:off x="0" y="1963055"/>
            <a:ext cx="12192000" cy="28356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 15</a:t>
            </a:r>
          </a:p>
          <a:p>
            <a:pPr algn="ctr"/>
            <a:r>
              <a:rPr lang="en-US" sz="7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Family Traits</a:t>
            </a:r>
          </a:p>
        </p:txBody>
      </p:sp>
    </p:spTree>
    <p:extLst>
      <p:ext uri="{BB962C8B-B14F-4D97-AF65-F5344CB8AC3E}">
        <p14:creationId xmlns:p14="http://schemas.microsoft.com/office/powerpoint/2010/main" val="421545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33400331-D2AB-7B4C-9824-5786D2F6B530}"/>
              </a:ext>
            </a:extLst>
          </p:cNvPr>
          <p:cNvGrpSpPr/>
          <p:nvPr/>
        </p:nvGrpSpPr>
        <p:grpSpPr>
          <a:xfrm>
            <a:off x="4139421" y="2039909"/>
            <a:ext cx="7296912" cy="3648456"/>
            <a:chOff x="4241021" y="1862109"/>
            <a:chExt cx="7296912" cy="364845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BCA9893-BDC0-D147-9457-F9C90EB4D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1021" y="1862109"/>
              <a:ext cx="7296912" cy="364845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B4D3CB-D785-0948-84D8-B7277637706B}"/>
                </a:ext>
              </a:extLst>
            </p:cNvPr>
            <p:cNvSpPr txBox="1"/>
            <p:nvPr/>
          </p:nvSpPr>
          <p:spPr>
            <a:xfrm>
              <a:off x="5892592" y="2217483"/>
              <a:ext cx="11413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Father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C4C72D-5FAF-C94E-9225-9DE63B31F7DE}"/>
                </a:ext>
              </a:extLst>
            </p:cNvPr>
            <p:cNvSpPr txBox="1"/>
            <p:nvPr/>
          </p:nvSpPr>
          <p:spPr>
            <a:xfrm>
              <a:off x="10200334" y="2989852"/>
              <a:ext cx="13179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Mother</a:t>
              </a:r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71A64C-8D27-EE47-97EC-3979AA53A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12063"/>
            <a:ext cx="9342525" cy="5042738"/>
          </a:xfrm>
        </p:spPr>
        <p:txBody>
          <a:bodyPr>
            <a:noAutofit/>
          </a:bodyPr>
          <a:lstStyle/>
          <a:p>
            <a:r>
              <a:rPr lang="en-US" sz="3800" dirty="0"/>
              <a:t>In science, the </a:t>
            </a:r>
            <a:br>
              <a:rPr lang="en-US" sz="3800" dirty="0"/>
            </a:br>
            <a:r>
              <a:rPr lang="en-US" sz="3800" dirty="0"/>
              <a:t>word “</a:t>
            </a:r>
            <a:r>
              <a:rPr lang="en-US" sz="3800" b="1" dirty="0"/>
              <a:t>offspring</a:t>
            </a:r>
            <a:r>
              <a:rPr lang="en-US" sz="3800" dirty="0"/>
              <a:t>” </a:t>
            </a:r>
            <a:br>
              <a:rPr lang="en-US" sz="3800" dirty="0"/>
            </a:br>
            <a:r>
              <a:rPr lang="en-US" sz="3800" dirty="0"/>
              <a:t>often is used in </a:t>
            </a:r>
            <a:br>
              <a:rPr lang="en-US" sz="3800" dirty="0"/>
            </a:br>
            <a:r>
              <a:rPr lang="en-US" sz="3800" dirty="0"/>
              <a:t>place of the </a:t>
            </a:r>
            <a:br>
              <a:rPr lang="en-US" sz="3800" dirty="0"/>
            </a:br>
            <a:r>
              <a:rPr lang="en-US" sz="3800" dirty="0"/>
              <a:t>word “children.”</a:t>
            </a:r>
          </a:p>
          <a:p>
            <a:r>
              <a:rPr lang="en-US" sz="3800" dirty="0"/>
              <a:t>Do you see </a:t>
            </a:r>
            <a:br>
              <a:rPr lang="en-US" sz="3800" dirty="0"/>
            </a:br>
            <a:r>
              <a:rPr lang="en-US" sz="3800" dirty="0"/>
              <a:t>similarities </a:t>
            </a:r>
            <a:br>
              <a:rPr lang="en-US" sz="3800" dirty="0"/>
            </a:br>
            <a:r>
              <a:rPr lang="en-US" sz="3800" dirty="0"/>
              <a:t>between these </a:t>
            </a:r>
            <a:br>
              <a:rPr lang="en-US" sz="3800" dirty="0"/>
            </a:br>
            <a:r>
              <a:rPr lang="en-US" sz="3800" dirty="0"/>
              <a:t>parents and their offspring?</a:t>
            </a:r>
          </a:p>
          <a:p>
            <a:pPr marL="0" indent="0">
              <a:buNone/>
            </a:pPr>
            <a:endParaRPr lang="en-US" sz="3800" dirty="0"/>
          </a:p>
          <a:p>
            <a:endParaRPr lang="en-US" sz="3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CF6EB3-84A2-9849-9149-9D0D60B7BCAA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5BBF58C-D9CC-B04F-8561-30D073786783}"/>
              </a:ext>
            </a:extLst>
          </p:cNvPr>
          <p:cNvSpPr txBox="1">
            <a:spLocks/>
          </p:cNvSpPr>
          <p:nvPr/>
        </p:nvSpPr>
        <p:spPr>
          <a:xfrm>
            <a:off x="838200" y="82738"/>
            <a:ext cx="108876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+mn-lt"/>
              </a:rPr>
              <a:t>A Family of Dogs</a:t>
            </a:r>
          </a:p>
        </p:txBody>
      </p:sp>
    </p:spTree>
    <p:extLst>
      <p:ext uri="{BB962C8B-B14F-4D97-AF65-F5344CB8AC3E}">
        <p14:creationId xmlns:p14="http://schemas.microsoft.com/office/powerpoint/2010/main" val="102575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63A02ED-230B-D543-872C-64524328ECD4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49D0889-2193-8841-90D4-58A38D4FFA36}"/>
              </a:ext>
            </a:extLst>
          </p:cNvPr>
          <p:cNvSpPr txBox="1">
            <a:spLocks/>
          </p:cNvSpPr>
          <p:nvPr/>
        </p:nvSpPr>
        <p:spPr>
          <a:xfrm>
            <a:off x="838200" y="82738"/>
            <a:ext cx="108876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+mn-lt"/>
              </a:rPr>
              <a:t>What Is a Trait?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B2B09A-8DA3-DD45-82DB-E6A7D8A46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655"/>
            <a:ext cx="10459328" cy="1795736"/>
          </a:xfrm>
        </p:spPr>
        <p:txBody>
          <a:bodyPr>
            <a:noAutofit/>
          </a:bodyPr>
          <a:lstStyle/>
          <a:p>
            <a:r>
              <a:rPr lang="en-US" sz="3800" dirty="0"/>
              <a:t>Animal families usually have </a:t>
            </a:r>
            <a:r>
              <a:rPr lang="en-US" sz="3800" b="1" dirty="0"/>
              <a:t>characteristics</a:t>
            </a:r>
            <a:r>
              <a:rPr lang="en-US" sz="3800" dirty="0"/>
              <a:t> they all share.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3800" dirty="0"/>
              <a:t>Characteristics also are called </a:t>
            </a:r>
            <a:r>
              <a:rPr lang="en-US" sz="3800" b="1" dirty="0"/>
              <a:t>traits</a:t>
            </a:r>
            <a:r>
              <a:rPr lang="en-US" sz="3800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CB899F8-4150-1D42-ABD9-DA6E184AE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248" y="3374160"/>
            <a:ext cx="4526280" cy="3017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2D8621-CAB3-D244-BAC7-E023DEBB3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67" y="3374160"/>
            <a:ext cx="452628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0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82738"/>
            <a:ext cx="10887634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+mn-lt"/>
              </a:rPr>
              <a:t>What Is a Trait?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7654"/>
            <a:ext cx="10515600" cy="1693845"/>
          </a:xfrm>
        </p:spPr>
        <p:txBody>
          <a:bodyPr>
            <a:noAutofit/>
          </a:bodyPr>
          <a:lstStyle/>
          <a:p>
            <a:r>
              <a:rPr lang="en-US" sz="3800" dirty="0"/>
              <a:t>Examples of traits might include color of feathers, eye color, beak shape, and type of feet.</a:t>
            </a:r>
          </a:p>
          <a:p>
            <a:r>
              <a:rPr lang="en-US" sz="3800" dirty="0"/>
              <a:t>What are other traits you can think of?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B8A70B-5EE4-4C42-AFD5-85FBF64BDC9A}"/>
              </a:ext>
            </a:extLst>
          </p:cNvPr>
          <p:cNvSpPr txBox="1">
            <a:spLocks/>
          </p:cNvSpPr>
          <p:nvPr/>
        </p:nvSpPr>
        <p:spPr>
          <a:xfrm>
            <a:off x="838200" y="82738"/>
            <a:ext cx="108876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+mn-lt"/>
              </a:rPr>
              <a:t>Inherited Traits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0208C8-EB6A-984D-97FC-CA5F8A1F73ED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3C3CE45-77F0-C246-80E7-6C96F4FA3C89}"/>
              </a:ext>
            </a:extLst>
          </p:cNvPr>
          <p:cNvSpPr txBox="1">
            <a:spLocks/>
          </p:cNvSpPr>
          <p:nvPr/>
        </p:nvSpPr>
        <p:spPr>
          <a:xfrm>
            <a:off x="838200" y="82738"/>
            <a:ext cx="108876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+mn-lt"/>
              </a:rPr>
              <a:t>Turn and Talk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EFD9F0-32E3-E647-AF4D-5921E20C888B}"/>
              </a:ext>
            </a:extLst>
          </p:cNvPr>
          <p:cNvSpPr txBox="1"/>
          <p:nvPr/>
        </p:nvSpPr>
        <p:spPr>
          <a:xfrm>
            <a:off x="1063567" y="6378998"/>
            <a:ext cx="45346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White feathers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E8FF09-7AF1-A04C-BBCD-6D4F4C7BC9CD}"/>
              </a:ext>
            </a:extLst>
          </p:cNvPr>
          <p:cNvSpPr txBox="1"/>
          <p:nvPr/>
        </p:nvSpPr>
        <p:spPr>
          <a:xfrm>
            <a:off x="6771248" y="6365551"/>
            <a:ext cx="4526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Brown feathers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B2F1470-8B91-E74A-9A81-15952A120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248" y="3374160"/>
            <a:ext cx="4526280" cy="30175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301417-F8A1-E44F-A06E-776DC5077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67" y="3374160"/>
            <a:ext cx="452628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5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ECD7CF7-3BDA-4F1F-A32F-3A09686E0308}"/>
              </a:ext>
            </a:extLst>
          </p:cNvPr>
          <p:cNvSpPr txBox="1"/>
          <p:nvPr/>
        </p:nvSpPr>
        <p:spPr>
          <a:xfrm>
            <a:off x="838200" y="6393066"/>
            <a:ext cx="51688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Stripes are inherited.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DD705C-7335-468C-A4D1-2A3530F5F8A6}"/>
              </a:ext>
            </a:extLst>
          </p:cNvPr>
          <p:cNvSpPr txBox="1"/>
          <p:nvPr/>
        </p:nvSpPr>
        <p:spPr>
          <a:xfrm>
            <a:off x="6282017" y="6379619"/>
            <a:ext cx="5168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Ear shapes are inherited.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57A632-18B9-274C-A3D3-0084203FB469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B739EC5-5262-834B-AE07-C4F285F922F7}"/>
              </a:ext>
            </a:extLst>
          </p:cNvPr>
          <p:cNvSpPr txBox="1">
            <a:spLocks/>
          </p:cNvSpPr>
          <p:nvPr/>
        </p:nvSpPr>
        <p:spPr>
          <a:xfrm>
            <a:off x="838200" y="82738"/>
            <a:ext cx="108876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+mn-lt"/>
              </a:rPr>
              <a:t>Inherited Traits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7F35CD1-1A93-3345-963A-408ACAC757E5}"/>
              </a:ext>
            </a:extLst>
          </p:cNvPr>
          <p:cNvSpPr txBox="1">
            <a:spLocks/>
          </p:cNvSpPr>
          <p:nvPr/>
        </p:nvSpPr>
        <p:spPr>
          <a:xfrm>
            <a:off x="838200" y="1618513"/>
            <a:ext cx="10515600" cy="1292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Traits are </a:t>
            </a:r>
            <a:r>
              <a:rPr lang="en-US" sz="3600" b="1" dirty="0"/>
              <a:t>inherited</a:t>
            </a:r>
            <a:r>
              <a:rPr lang="en-US" sz="3600" dirty="0"/>
              <a:t> from parents to their offspring.</a:t>
            </a:r>
          </a:p>
          <a:p>
            <a:r>
              <a:rPr lang="en-US" sz="3600" dirty="0"/>
              <a:t>This just means traits are passed from parent to child.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079060F-CAB9-084E-AFAB-1CE56FE0D1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24472"/>
            <a:ext cx="5168900" cy="34417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3DE4C6-1AF1-724A-B8C8-E41C91362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17" y="2924472"/>
            <a:ext cx="51689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9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7DAFA0E-9005-5043-9C6A-4BD44C347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3" y="2401143"/>
            <a:ext cx="3886200" cy="2590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82739A5-1D2B-0A40-BFE4-EAEE1CCE24BF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AB228AD-34F9-B84A-86AB-3DAC3B7763A6}"/>
              </a:ext>
            </a:extLst>
          </p:cNvPr>
          <p:cNvSpPr txBox="1">
            <a:spLocks/>
          </p:cNvSpPr>
          <p:nvPr/>
        </p:nvSpPr>
        <p:spPr>
          <a:xfrm>
            <a:off x="838200" y="82738"/>
            <a:ext cx="108876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+mn-lt"/>
              </a:rPr>
              <a:t>Turn and Talk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C4C8250-12FE-CB41-8540-99D71C745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676" y="3836313"/>
            <a:ext cx="3886200" cy="2590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33B531-B949-BF4F-A5DC-7EB563DE991D}"/>
              </a:ext>
            </a:extLst>
          </p:cNvPr>
          <p:cNvSpPr txBox="1"/>
          <p:nvPr/>
        </p:nvSpPr>
        <p:spPr>
          <a:xfrm>
            <a:off x="756664" y="4994819"/>
            <a:ext cx="23996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Penguins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2D0212-B038-5146-AFDC-FECDC7A1F0D0}"/>
              </a:ext>
            </a:extLst>
          </p:cNvPr>
          <p:cNvSpPr txBox="1"/>
          <p:nvPr/>
        </p:nvSpPr>
        <p:spPr>
          <a:xfrm>
            <a:off x="4075765" y="6427113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Storks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E27D6E3-8186-C543-93F8-60099C947B99}"/>
              </a:ext>
            </a:extLst>
          </p:cNvPr>
          <p:cNvSpPr txBox="1">
            <a:spLocks/>
          </p:cNvSpPr>
          <p:nvPr/>
        </p:nvSpPr>
        <p:spPr>
          <a:xfrm>
            <a:off x="838200" y="1618513"/>
            <a:ext cx="11133406" cy="736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What other animals have inherited traits? Give examples.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D137EC8-6F2B-7441-B4FC-11DB56339F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726" y="2401143"/>
            <a:ext cx="3886200" cy="2590800"/>
          </a:xfrm>
          <a:prstGeom prst="rect">
            <a:avLst/>
          </a:prstGeom>
          <a:ln w="6350">
            <a:solidFill>
              <a:schemeClr val="bg1">
                <a:lumMod val="65000"/>
                <a:alpha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296DB5-3340-9940-BA27-FC7EE139FED8}"/>
              </a:ext>
            </a:extLst>
          </p:cNvPr>
          <p:cNvSpPr txBox="1"/>
          <p:nvPr/>
        </p:nvSpPr>
        <p:spPr>
          <a:xfrm>
            <a:off x="8248632" y="4994818"/>
            <a:ext cx="32317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/>
              <a:t>Polar Bears</a:t>
            </a:r>
          </a:p>
        </p:txBody>
      </p:sp>
    </p:spTree>
    <p:extLst>
      <p:ext uri="{BB962C8B-B14F-4D97-AF65-F5344CB8AC3E}">
        <p14:creationId xmlns:p14="http://schemas.microsoft.com/office/powerpoint/2010/main" val="8422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02FA7C-B7C5-4D41-9453-FC1A9EB311D3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7934ED-4C2D-0B4A-8641-06125E9918CF}"/>
              </a:ext>
            </a:extLst>
          </p:cNvPr>
          <p:cNvSpPr txBox="1">
            <a:spLocks/>
          </p:cNvSpPr>
          <p:nvPr/>
        </p:nvSpPr>
        <p:spPr>
          <a:xfrm>
            <a:off x="838200" y="82738"/>
            <a:ext cx="108876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+mn-lt"/>
              </a:rPr>
              <a:t>Large Families Can Have Different Traits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42F7970-E70E-FB49-AFCB-A9AFA24C5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063"/>
            <a:ext cx="3916680" cy="4113488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3200" dirty="0"/>
              <a:t>This is a </a:t>
            </a:r>
            <a:r>
              <a:rPr lang="en-US" sz="3200" i="1" dirty="0" err="1"/>
              <a:t>Heliconius</a:t>
            </a:r>
            <a:r>
              <a:rPr lang="en-US" sz="3200" i="1" dirty="0"/>
              <a:t> </a:t>
            </a:r>
            <a:r>
              <a:rPr lang="en-US" sz="3200" dirty="0"/>
              <a:t>butterfly, like the butterflies we examined yesterday.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63F2EE-D88D-9346-B55A-2EAB43FF4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34" y="1738313"/>
            <a:ext cx="685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0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0B6E7F-A472-4340-9B88-226CB9FA5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834" y="1738313"/>
            <a:ext cx="6858000" cy="4191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3D69C6-8897-BD49-B7AC-AA861F7D43CC}"/>
              </a:ext>
            </a:extLst>
          </p:cNvPr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28784A-FEFB-8648-A54F-5942EF82EDAF}"/>
              </a:ext>
            </a:extLst>
          </p:cNvPr>
          <p:cNvSpPr txBox="1">
            <a:spLocks/>
          </p:cNvSpPr>
          <p:nvPr/>
        </p:nvSpPr>
        <p:spPr>
          <a:xfrm>
            <a:off x="838200" y="82738"/>
            <a:ext cx="108876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+mn-lt"/>
              </a:rPr>
              <a:t>Turn and Talk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E73BD5-048A-4745-88C7-CFFB04D62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2063"/>
            <a:ext cx="3776003" cy="4844116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3200" dirty="0"/>
              <a:t>This also is a </a:t>
            </a:r>
            <a:r>
              <a:rPr lang="en-US" sz="3200" i="1" dirty="0" err="1"/>
              <a:t>Heliconius</a:t>
            </a:r>
            <a:r>
              <a:rPr lang="en-US" sz="3200" i="1" dirty="0"/>
              <a:t> </a:t>
            </a:r>
            <a:r>
              <a:rPr lang="en-US" sz="3200" dirty="0"/>
              <a:t>butterfly.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3200" dirty="0"/>
              <a:t>It looks different than the one we looked at.</a:t>
            </a:r>
          </a:p>
          <a:p>
            <a:r>
              <a:rPr lang="en-US" sz="3200" dirty="0"/>
              <a:t>What do you think this butterfly’s parents looked like? Why?</a:t>
            </a:r>
          </a:p>
        </p:txBody>
      </p:sp>
    </p:spTree>
    <p:extLst>
      <p:ext uri="{BB962C8B-B14F-4D97-AF65-F5344CB8AC3E}">
        <p14:creationId xmlns:p14="http://schemas.microsoft.com/office/powerpoint/2010/main" val="304403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851</Words>
  <Application>Microsoft Macintosh PowerPoint</Application>
  <PresentationFormat>Widescreen</PresentationFormat>
  <Paragraphs>178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What Is a Trait?</vt:lpstr>
      <vt:lpstr>PowerPoint Presentation</vt:lpstr>
      <vt:lpstr>PowerPoint Presentation</vt:lpstr>
      <vt:lpstr>PowerPoint Presentation</vt:lpstr>
      <vt:lpstr>PowerPoint Presentation</vt:lpstr>
    </vt:vector>
  </TitlesOfParts>
  <Company>University of Texas at San Antonio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Inherited Traits</dc:title>
  <dc:creator>Janine Harlow</dc:creator>
  <cp:lastModifiedBy>Young, Martha S</cp:lastModifiedBy>
  <cp:revision>56</cp:revision>
  <dcterms:created xsi:type="dcterms:W3CDTF">2018-04-13T18:20:13Z</dcterms:created>
  <dcterms:modified xsi:type="dcterms:W3CDTF">2018-11-03T16:23:16Z</dcterms:modified>
</cp:coreProperties>
</file>